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3"/>
  </p:notesMasterIdLst>
  <p:sldIdLst>
    <p:sldId id="1382" r:id="rId2"/>
    <p:sldId id="988" r:id="rId3"/>
    <p:sldId id="372" r:id="rId4"/>
    <p:sldId id="615" r:id="rId5"/>
    <p:sldId id="689" r:id="rId6"/>
    <p:sldId id="558" r:id="rId7"/>
    <p:sldId id="632" r:id="rId8"/>
    <p:sldId id="326" r:id="rId9"/>
    <p:sldId id="721" r:id="rId10"/>
    <p:sldId id="664" r:id="rId11"/>
    <p:sldId id="1357" r:id="rId12"/>
    <p:sldId id="1360" r:id="rId13"/>
    <p:sldId id="1376" r:id="rId14"/>
    <p:sldId id="1381" r:id="rId15"/>
    <p:sldId id="1377" r:id="rId16"/>
    <p:sldId id="786" r:id="rId17"/>
    <p:sldId id="1378" r:id="rId18"/>
    <p:sldId id="1379" r:id="rId19"/>
    <p:sldId id="1380" r:id="rId20"/>
    <p:sldId id="769" r:id="rId21"/>
    <p:sldId id="1383" r:id="rId22"/>
    <p:sldId id="1384" r:id="rId23"/>
    <p:sldId id="1385" r:id="rId24"/>
    <p:sldId id="1386" r:id="rId25"/>
    <p:sldId id="1387" r:id="rId26"/>
    <p:sldId id="1388" r:id="rId27"/>
    <p:sldId id="1389" r:id="rId28"/>
    <p:sldId id="1390" r:id="rId29"/>
    <p:sldId id="1391" r:id="rId30"/>
    <p:sldId id="1392" r:id="rId31"/>
    <p:sldId id="676"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07"/>
    <p:restoredTop sz="95377"/>
  </p:normalViewPr>
  <p:slideViewPr>
    <p:cSldViewPr snapToGrid="0" snapToObjects="1">
      <p:cViewPr varScale="1">
        <p:scale>
          <a:sx n="116" d="100"/>
          <a:sy n="116" d="100"/>
        </p:scale>
        <p:origin x="200" y="192"/>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87EF84-B0E7-704F-825F-6EC1C464C51F}" type="datetimeFigureOut">
              <a:rPr lang="en-US" smtClean="0"/>
              <a:t>8/27/25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15D756-57A4-A74A-9798-44C477CB474C}" type="slidenum">
              <a:rPr lang="en-US" smtClean="0"/>
              <a:t>‹#›</a:t>
            </a:fld>
            <a:endParaRPr lang="en-US"/>
          </a:p>
        </p:txBody>
      </p:sp>
    </p:spTree>
    <p:extLst>
      <p:ext uri="{BB962C8B-B14F-4D97-AF65-F5344CB8AC3E}">
        <p14:creationId xmlns:p14="http://schemas.microsoft.com/office/powerpoint/2010/main" val="3062414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15D756-57A4-A74A-9798-44C477CB474C}" type="slidenum">
              <a:rPr lang="en-US" smtClean="0"/>
              <a:t>1</a:t>
            </a:fld>
            <a:endParaRPr lang="en-US"/>
          </a:p>
        </p:txBody>
      </p:sp>
    </p:spTree>
    <p:extLst>
      <p:ext uri="{BB962C8B-B14F-4D97-AF65-F5344CB8AC3E}">
        <p14:creationId xmlns:p14="http://schemas.microsoft.com/office/powerpoint/2010/main" val="1449666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15D756-57A4-A74A-9798-44C477CB474C}" type="slidenum">
              <a:rPr lang="en-US" smtClean="0"/>
              <a:t>2</a:t>
            </a:fld>
            <a:endParaRPr lang="en-US"/>
          </a:p>
        </p:txBody>
      </p:sp>
    </p:spTree>
    <p:extLst>
      <p:ext uri="{BB962C8B-B14F-4D97-AF65-F5344CB8AC3E}">
        <p14:creationId xmlns:p14="http://schemas.microsoft.com/office/powerpoint/2010/main" val="3082845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15D756-57A4-A74A-9798-44C477CB474C}" type="slidenum">
              <a:rPr lang="en-US" smtClean="0"/>
              <a:t>3</a:t>
            </a:fld>
            <a:endParaRPr lang="en-US"/>
          </a:p>
        </p:txBody>
      </p:sp>
    </p:spTree>
    <p:extLst>
      <p:ext uri="{BB962C8B-B14F-4D97-AF65-F5344CB8AC3E}">
        <p14:creationId xmlns:p14="http://schemas.microsoft.com/office/powerpoint/2010/main" val="1310933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15D756-57A4-A74A-9798-44C477CB474C}" type="slidenum">
              <a:rPr lang="en-US" smtClean="0"/>
              <a:t>6</a:t>
            </a:fld>
            <a:endParaRPr lang="en-US"/>
          </a:p>
        </p:txBody>
      </p:sp>
    </p:spTree>
    <p:extLst>
      <p:ext uri="{BB962C8B-B14F-4D97-AF65-F5344CB8AC3E}">
        <p14:creationId xmlns:p14="http://schemas.microsoft.com/office/powerpoint/2010/main" val="1054912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15D756-57A4-A74A-9798-44C477CB474C}" type="slidenum">
              <a:rPr lang="en-US" smtClean="0"/>
              <a:t>7</a:t>
            </a:fld>
            <a:endParaRPr lang="en-US"/>
          </a:p>
        </p:txBody>
      </p:sp>
    </p:spTree>
    <p:extLst>
      <p:ext uri="{BB962C8B-B14F-4D97-AF65-F5344CB8AC3E}">
        <p14:creationId xmlns:p14="http://schemas.microsoft.com/office/powerpoint/2010/main" val="1189778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15D756-57A4-A74A-9798-44C477CB474C}" type="slidenum">
              <a:rPr lang="en-US" smtClean="0"/>
              <a:t>8</a:t>
            </a:fld>
            <a:endParaRPr lang="en-US"/>
          </a:p>
        </p:txBody>
      </p:sp>
    </p:spTree>
    <p:extLst>
      <p:ext uri="{BB962C8B-B14F-4D97-AF65-F5344CB8AC3E}">
        <p14:creationId xmlns:p14="http://schemas.microsoft.com/office/powerpoint/2010/main" val="1874288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15D756-57A4-A74A-9798-44C477CB474C}" type="slidenum">
              <a:rPr lang="en-US" smtClean="0"/>
              <a:t>9</a:t>
            </a:fld>
            <a:endParaRPr lang="en-US"/>
          </a:p>
        </p:txBody>
      </p:sp>
    </p:spTree>
    <p:extLst>
      <p:ext uri="{BB962C8B-B14F-4D97-AF65-F5344CB8AC3E}">
        <p14:creationId xmlns:p14="http://schemas.microsoft.com/office/powerpoint/2010/main" val="4114855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15D756-57A4-A74A-9798-44C477CB474C}" type="slidenum">
              <a:rPr lang="en-US" smtClean="0"/>
              <a:t>10</a:t>
            </a:fld>
            <a:endParaRPr lang="en-US"/>
          </a:p>
        </p:txBody>
      </p:sp>
    </p:spTree>
    <p:extLst>
      <p:ext uri="{BB962C8B-B14F-4D97-AF65-F5344CB8AC3E}">
        <p14:creationId xmlns:p14="http://schemas.microsoft.com/office/powerpoint/2010/main" val="1893375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15D756-57A4-A74A-9798-44C477CB474C}" type="slidenum">
              <a:rPr lang="en-US" smtClean="0"/>
              <a:t>11</a:t>
            </a:fld>
            <a:endParaRPr lang="en-US"/>
          </a:p>
        </p:txBody>
      </p:sp>
    </p:spTree>
    <p:extLst>
      <p:ext uri="{BB962C8B-B14F-4D97-AF65-F5344CB8AC3E}">
        <p14:creationId xmlns:p14="http://schemas.microsoft.com/office/powerpoint/2010/main" val="1513220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67C358C-6FE4-7B4B-BC1D-8F8CDB315E2B}" type="datetime1">
              <a:rPr lang="en-US" smtClean="0"/>
              <a:t>8/27/25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CE6E82E-CD82-1246-9D63-F738A68F370A}" type="datetime1">
              <a:rPr lang="en-US" smtClean="0"/>
              <a:t>8/27/25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0171FD6-E8BC-0A49-AF8C-BE39F7CBE2D6}" type="datetime1">
              <a:rPr lang="en-US" smtClean="0"/>
              <a:t>8/27/25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FF3842BE-735D-E946-85B2-2ED327C40BF5}" type="datetime1">
              <a:rPr lang="en-US" smtClean="0"/>
              <a:t>8/27/25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88696FF4-5325-5441-BB24-8647856AD609}" type="datetime1">
              <a:rPr lang="en-US" smtClean="0"/>
              <a:t>8/27/25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F66578B-FBF2-7241-9C0D-D2CCAFA3B4AB}" type="datetime1">
              <a:rPr lang="en-US" smtClean="0"/>
              <a:t>8/27/25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2DE0D2-EC4B-FC4F-81B0-C76C9775E870}" type="datetime1">
              <a:rPr lang="en-US" smtClean="0"/>
              <a:t>8/27/25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5DBD5B-1247-9646-AB2C-7F9A2869AD2E}" type="datetime1">
              <a:rPr lang="en-US" smtClean="0"/>
              <a:t>8/27/25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0E8B31-F48E-A74D-9F8B-BBAFCE3C14E9}" type="datetime1">
              <a:rPr lang="en-US" smtClean="0"/>
              <a:t>8/27/25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4AEA56-9903-2E47-91AE-82D36BD474A0}" type="datetime1">
              <a:rPr lang="en-US" smtClean="0"/>
              <a:t>8/27/25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CFBFAA9-6F1D-E140-BBCC-8A904F11878F}" type="datetime1">
              <a:rPr lang="en-US" smtClean="0"/>
              <a:t>8/27/25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29178D-DA9B-7842-8FB4-2BC36F40F64B}" type="datetime1">
              <a:rPr lang="en-US" smtClean="0"/>
              <a:t>8/27/25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ABE683-726B-7E4A-A190-C404F00EC044}" type="datetime1">
              <a:rPr lang="en-US" smtClean="0"/>
              <a:t>8/27/25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D0273F-8397-704B-88E7-A4BB5F883AE9}" type="datetime1">
              <a:rPr lang="en-US" smtClean="0"/>
              <a:t>8/27/25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9920694-2B32-284D-B0D2-481203BA3804}" type="datetime1">
              <a:rPr lang="en-US" smtClean="0"/>
              <a:t>8/27/25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3D4D66-3B41-1E4D-8972-B7352F362E60}" type="datetime1">
              <a:rPr lang="en-US" smtClean="0"/>
              <a:t>8/27/25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B955B8B-85D9-6843-9113-A7F9F0A69A31}" type="datetime1">
              <a:rPr lang="en-US" smtClean="0"/>
              <a:t>8/27/25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5D883-B909-5B40-AF22-3E40145E088F}"/>
              </a:ext>
            </a:extLst>
          </p:cNvPr>
          <p:cNvSpPr>
            <a:spLocks noGrp="1"/>
          </p:cNvSpPr>
          <p:nvPr>
            <p:ph type="ctrTitle"/>
          </p:nvPr>
        </p:nvSpPr>
        <p:spPr>
          <a:xfrm>
            <a:off x="1514221" y="97738"/>
            <a:ext cx="8272314" cy="5419164"/>
          </a:xfrm>
        </p:spPr>
        <p:txBody>
          <a:bodyPr>
            <a:normAutofit fontScale="90000"/>
          </a:bodyPr>
          <a:lstStyle/>
          <a:p>
            <a:pPr algn="ct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25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25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25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25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effectLst>
                  <a:outerShdw blurRad="38100" dist="38100" dir="2700000" algn="tl">
                    <a:srgbClr val="000000">
                      <a:alpha val="43137"/>
                    </a:srgbClr>
                  </a:outerShdw>
                </a:effectLst>
                <a:latin typeface="+mn-lt"/>
                <a:cs typeface="Times New Roman" panose="02020603050405020304" pitchFamily="18" charset="0"/>
              </a:rPr>
              <a:t>Sunday School Lesson </a:t>
            </a:r>
            <a:br>
              <a:rPr lang="en-US" sz="4000" b="1" dirty="0">
                <a:effectLst>
                  <a:outerShdw blurRad="38100" dist="38100" dir="2700000" algn="tl">
                    <a:srgbClr val="000000">
                      <a:alpha val="43137"/>
                    </a:srgbClr>
                  </a:outerShdw>
                </a:effectLst>
                <a:latin typeface="+mn-lt"/>
                <a:cs typeface="Times New Roman" panose="02020603050405020304" pitchFamily="18" charset="0"/>
              </a:rPr>
            </a:br>
            <a:br>
              <a:rPr lang="en-US" sz="4000" b="1" dirty="0">
                <a:effectLst>
                  <a:outerShdw blurRad="38100" dist="38100" dir="2700000" algn="tl">
                    <a:srgbClr val="000000">
                      <a:alpha val="43137"/>
                    </a:srgbClr>
                  </a:outerShdw>
                </a:effectLst>
                <a:latin typeface="+mn-lt"/>
                <a:cs typeface="Times New Roman" panose="02020603050405020304" pitchFamily="18" charset="0"/>
              </a:rPr>
            </a:br>
            <a:r>
              <a:rPr lang="en-US" sz="4000" b="1" dirty="0">
                <a:effectLst>
                  <a:outerShdw blurRad="38100" dist="38100" dir="2700000" algn="tl">
                    <a:srgbClr val="000000">
                      <a:alpha val="43137"/>
                    </a:srgbClr>
                  </a:outerShdw>
                </a:effectLst>
                <a:latin typeface="+mn-lt"/>
                <a:cs typeface="Times New Roman" panose="02020603050405020304" pitchFamily="18" charset="0"/>
              </a:rPr>
              <a:t>October 5, 2025</a:t>
            </a:r>
            <a:b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600" b="1" dirty="0">
                <a:effectLst>
                  <a:outerShdw blurRad="38100" dist="38100" dir="2700000" algn="tl">
                    <a:srgbClr val="000000">
                      <a:alpha val="43137"/>
                    </a:srgbClr>
                  </a:outerShdw>
                </a:effectLst>
                <a:latin typeface="+mn-lt"/>
                <a:cs typeface="Times New Roman" panose="02020603050405020304" pitchFamily="18" charset="0"/>
              </a:rPr>
            </a:br>
            <a:r>
              <a:rPr lang="en-US" sz="4000" b="1" dirty="0">
                <a:effectLst>
                  <a:outerShdw blurRad="38100" dist="38100" dir="2700000" algn="tl">
                    <a:srgbClr val="000000">
                      <a:alpha val="43137"/>
                    </a:srgbClr>
                  </a:outerShdw>
                </a:effectLst>
                <a:latin typeface="+mn-lt"/>
                <a:cs typeface="Times New Roman" panose="02020603050405020304" pitchFamily="18" charset="0"/>
              </a:rPr>
              <a:t>Jeremiah’s Call and Arrest</a:t>
            </a:r>
            <a:br>
              <a:rPr lang="en-US" sz="4000" b="1" dirty="0">
                <a:effectLst>
                  <a:outerShdw blurRad="38100" dist="38100" dir="2700000" algn="tl">
                    <a:srgbClr val="000000">
                      <a:alpha val="43137"/>
                    </a:srgbClr>
                  </a:outerShdw>
                </a:effectLst>
                <a:latin typeface="+mn-lt"/>
                <a:cs typeface="Times New Roman" panose="02020603050405020304" pitchFamily="18" charset="0"/>
              </a:rPr>
            </a:br>
            <a:br>
              <a:rPr lang="en-US" sz="4000" b="1" dirty="0">
                <a:effectLst>
                  <a:outerShdw blurRad="38100" dist="38100" dir="2700000" algn="tl">
                    <a:srgbClr val="000000">
                      <a:alpha val="43137"/>
                    </a:srgbClr>
                  </a:outerShdw>
                </a:effectLst>
                <a:latin typeface="+mn-lt"/>
                <a:cs typeface="Times New Roman" panose="02020603050405020304" pitchFamily="18" charset="0"/>
              </a:rPr>
            </a:br>
            <a:r>
              <a:rPr lang="en-US" sz="4000" b="1" dirty="0">
                <a:solidFill>
                  <a:schemeClr val="tx1"/>
                </a:solidFill>
                <a:effectLst>
                  <a:outerShdw blurRad="38100" dist="38100" dir="2700000" algn="tl">
                    <a:srgbClr val="000000">
                      <a:alpha val="43137"/>
                    </a:srgbClr>
                  </a:outerShdw>
                </a:effectLst>
                <a:latin typeface="+mn-lt"/>
                <a:cs typeface="Times New Roman" panose="02020603050405020304" pitchFamily="18" charset="0"/>
              </a:rPr>
              <a:t>Jeremiah 1:6-10; 26:8-9; 12-15</a:t>
            </a:r>
            <a:endParaRPr lang="en-US" sz="40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B445D0DF-BA16-4A4E-A9A8-BFAE448063D8}"/>
              </a:ext>
            </a:extLst>
          </p:cNvPr>
          <p:cNvSpPr>
            <a:spLocks noGrp="1"/>
          </p:cNvSpPr>
          <p:nvPr>
            <p:ph type="subTitle" idx="1"/>
          </p:nvPr>
        </p:nvSpPr>
        <p:spPr>
          <a:xfrm>
            <a:off x="1700841" y="5969559"/>
            <a:ext cx="8272314" cy="687755"/>
          </a:xfrm>
        </p:spPr>
        <p:txBody>
          <a:bodyPr>
            <a:noAutofit/>
          </a:bodyPr>
          <a:lstStyle/>
          <a:p>
            <a:r>
              <a:rPr lang="en-US" sz="3200" dirty="0">
                <a:latin typeface="Times New Roman" panose="02020603050405020304" pitchFamily="18" charset="0"/>
                <a:cs typeface="Times New Roman" panose="02020603050405020304" pitchFamily="18" charset="0"/>
              </a:rPr>
              <a:t>	                                  Instructor: Ralph Gordon			</a:t>
            </a:r>
            <a:r>
              <a:rPr lang="en-US" sz="3200" b="1" dirty="0">
                <a:latin typeface="Times New Roman" panose="02020603050405020304" pitchFamily="18" charset="0"/>
                <a:cs typeface="Times New Roman" panose="02020603050405020304" pitchFamily="18" charset="0"/>
              </a:rPr>
              <a:t> 	    </a:t>
            </a:r>
          </a:p>
        </p:txBody>
      </p:sp>
      <p:sp>
        <p:nvSpPr>
          <p:cNvPr id="8" name="Slide Number Placeholder 7">
            <a:extLst>
              <a:ext uri="{FF2B5EF4-FFF2-40B4-BE49-F238E27FC236}">
                <a16:creationId xmlns:a16="http://schemas.microsoft.com/office/drawing/2014/main" id="{33F7398B-A32F-5843-89B8-9ABF99418A9B}"/>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3460836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48367B6-FD8D-0D42-8112-92273113C68E}"/>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
        <p:nvSpPr>
          <p:cNvPr id="3" name="Rectangle 2">
            <a:extLst>
              <a:ext uri="{FF2B5EF4-FFF2-40B4-BE49-F238E27FC236}">
                <a16:creationId xmlns:a16="http://schemas.microsoft.com/office/drawing/2014/main" id="{65CA35E3-538C-CC48-9B32-D3A87835FEDF}"/>
              </a:ext>
            </a:extLst>
          </p:cNvPr>
          <p:cNvSpPr/>
          <p:nvPr/>
        </p:nvSpPr>
        <p:spPr>
          <a:xfrm>
            <a:off x="2846385" y="0"/>
            <a:ext cx="6499229" cy="15511939"/>
          </a:xfrm>
          <a:prstGeom prst="rect">
            <a:avLst/>
          </a:prstGeom>
        </p:spPr>
        <p:txBody>
          <a:bodyPr wrap="square">
            <a:spAutoFit/>
          </a:bodyPr>
          <a:lstStyle/>
          <a:p>
            <a:r>
              <a:rPr lang="en-US" sz="3200" b="1" u="sng" dirty="0">
                <a:latin typeface="+mj-lt"/>
                <a:ea typeface="Times New Roman" panose="02020603050405020304" pitchFamily="18" charset="0"/>
              </a:rPr>
              <a:t>Bibliography – 3</a:t>
            </a:r>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r>
              <a:rPr lang="en-US" sz="3200" u="sng" dirty="0">
                <a:ea typeface="Times New Roman" panose="02020603050405020304" pitchFamily="18" charset="0"/>
              </a:rPr>
              <a:t>Jeremiah and Lamentations</a:t>
            </a:r>
            <a:r>
              <a:rPr lang="en-US" sz="3200" dirty="0">
                <a:ea typeface="Times New Roman" panose="02020603050405020304" pitchFamily="18" charset="0"/>
              </a:rPr>
              <a:t>. J. Vernon McGee.</a:t>
            </a:r>
          </a:p>
          <a:p>
            <a:endParaRPr lang="en-US" sz="3200" u="sng" dirty="0">
              <a:ea typeface="Times New Roman" panose="02020603050405020304" pitchFamily="18" charset="0"/>
            </a:endParaRPr>
          </a:p>
          <a:p>
            <a:r>
              <a:rPr lang="en-US" sz="3200" u="sng" dirty="0">
                <a:ea typeface="Times New Roman" panose="02020603050405020304" pitchFamily="18" charset="0"/>
              </a:rPr>
              <a:t>Life Application Study Bible</a:t>
            </a:r>
            <a:r>
              <a:rPr lang="en-US" sz="3200" dirty="0">
                <a:ea typeface="Times New Roman" panose="02020603050405020304" pitchFamily="18" charset="0"/>
              </a:rPr>
              <a:t>.</a:t>
            </a:r>
            <a:endParaRPr lang="en-US" sz="3200" u="sng" dirty="0">
              <a:ea typeface="Times New Roman" panose="02020603050405020304" pitchFamily="18" charset="0"/>
            </a:endParaRPr>
          </a:p>
          <a:p>
            <a:endParaRPr lang="en-US" sz="3200" b="1" u="sng" dirty="0">
              <a:ea typeface="Times New Roman" panose="02020603050405020304" pitchFamily="18" charset="0"/>
            </a:endParaRPr>
          </a:p>
          <a:p>
            <a:r>
              <a:rPr lang="en-US" sz="3200" u="sng" dirty="0">
                <a:ea typeface="Times New Roman" panose="02020603050405020304" pitchFamily="18" charset="0"/>
              </a:rPr>
              <a:t>Men in the Bible</a:t>
            </a:r>
            <a:r>
              <a:rPr lang="en-US" sz="3200" dirty="0">
                <a:ea typeface="Times New Roman" panose="02020603050405020304" pitchFamily="18" charset="0"/>
              </a:rPr>
              <a:t>. Don Charles.</a:t>
            </a:r>
          </a:p>
          <a:p>
            <a:endParaRPr lang="en-US" sz="3200" b="1" u="sng" dirty="0">
              <a:ea typeface="Times New Roman" panose="02020603050405020304" pitchFamily="18" charset="0"/>
            </a:endParaRPr>
          </a:p>
          <a:p>
            <a:r>
              <a:rPr lang="en-US" sz="3200" u="sng" dirty="0">
                <a:ea typeface="Times New Roman" panose="02020603050405020304" pitchFamily="18" charset="0"/>
              </a:rPr>
              <a:t>New Oxford Annotated Bible, The</a:t>
            </a:r>
            <a:r>
              <a:rPr lang="en-US" sz="3200" dirty="0">
                <a:ea typeface="Times New Roman" panose="02020603050405020304" pitchFamily="18" charset="0"/>
              </a:rPr>
              <a:t>.</a:t>
            </a:r>
            <a:r>
              <a:rPr lang="en-US" sz="3200" u="sng" dirty="0">
                <a:ea typeface="Times New Roman" panose="02020603050405020304" pitchFamily="18" charset="0"/>
              </a:rPr>
              <a:t> </a:t>
            </a:r>
          </a:p>
          <a:p>
            <a:endParaRPr lang="en-US" sz="3200" b="1" u="sng" dirty="0">
              <a:ea typeface="Times New Roman" panose="02020603050405020304" pitchFamily="18" charset="0"/>
            </a:endParaRPr>
          </a:p>
          <a:p>
            <a:r>
              <a:rPr lang="en-US" sz="3200" u="sng" dirty="0">
                <a:ea typeface="Times New Roman" panose="02020603050405020304" pitchFamily="18" charset="0"/>
              </a:rPr>
              <a:t>New Treasures From the Old</a:t>
            </a:r>
            <a:r>
              <a:rPr lang="en-US" sz="3200" dirty="0">
                <a:ea typeface="Times New Roman" panose="02020603050405020304" pitchFamily="18" charset="0"/>
              </a:rPr>
              <a:t>. J. Alfred Smith. Sr.</a:t>
            </a: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dirty="0">
              <a:ea typeface="Times New Roman" panose="02020603050405020304" pitchFamily="18" charset="0"/>
            </a:endParaRPr>
          </a:p>
          <a:p>
            <a:endParaRPr lang="en-US" sz="3200" b="1" dirty="0">
              <a:ea typeface="Times New Roman" panose="02020603050405020304" pitchFamily="18" charset="0"/>
            </a:endParaRPr>
          </a:p>
          <a:p>
            <a:endParaRPr lang="en-US" sz="3200" b="1" dirty="0">
              <a:ea typeface="Times New Roman" panose="02020603050405020304" pitchFamily="18" charset="0"/>
            </a:endParaRPr>
          </a:p>
          <a:p>
            <a:endParaRPr lang="en-US" sz="3200" b="1" dirty="0">
              <a:ea typeface="Times New Roman" panose="02020603050405020304" pitchFamily="18" charset="0"/>
            </a:endParaRPr>
          </a:p>
          <a:p>
            <a:endParaRPr lang="en-US" sz="3200" b="1" u="sng" dirty="0">
              <a:ea typeface="Times New Roman" panose="02020603050405020304" pitchFamily="18" charset="0"/>
            </a:endParaRPr>
          </a:p>
          <a:p>
            <a:pPr marR="0" lvl="0">
              <a:spcBef>
                <a:spcPts val="0"/>
              </a:spcBef>
              <a:spcAft>
                <a:spcPts val="0"/>
              </a:spcAft>
            </a:pPr>
            <a:endParaRPr lang="en-US" b="1" dirty="0">
              <a:ea typeface="Times New Roman" panose="02020603050405020304" pitchFamily="18" charset="0"/>
            </a:endParaRPr>
          </a:p>
          <a:p>
            <a:pPr marR="0" lvl="0">
              <a:spcBef>
                <a:spcPts val="0"/>
              </a:spcBef>
              <a:spcAft>
                <a:spcPts val="0"/>
              </a:spcAft>
            </a:pPr>
            <a:endParaRPr lang="en-US" b="1"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dirty="0">
              <a:ea typeface="Times New Roman" panose="02020603050405020304" pitchFamily="18" charset="0"/>
            </a:endParaRPr>
          </a:p>
          <a:p>
            <a:pPr marR="0" lvl="0">
              <a:spcBef>
                <a:spcPts val="0"/>
              </a:spcBef>
              <a:spcAft>
                <a:spcPts val="0"/>
              </a:spcAft>
            </a:pPr>
            <a:endParaRPr lang="en-US" b="1" dirty="0">
              <a:ea typeface="Times New Roman" panose="02020603050405020304" pitchFamily="18" charset="0"/>
            </a:endParaRPr>
          </a:p>
          <a:p>
            <a:pPr marR="0" lvl="0">
              <a:spcBef>
                <a:spcPts val="0"/>
              </a:spcBef>
              <a:spcAft>
                <a:spcPts val="0"/>
              </a:spcAft>
            </a:pPr>
            <a:endParaRPr lang="en-US"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u="sng"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L="457200" marR="0">
              <a:spcBef>
                <a:spcPts val="0"/>
              </a:spcBef>
              <a:spcAft>
                <a:spcPts val="0"/>
              </a:spcAft>
            </a:pPr>
            <a:r>
              <a:rPr lang="en-US" sz="2000" b="1" dirty="0">
                <a:ea typeface="Times New Roman" panose="02020603050405020304" pitchFamily="18" charset="0"/>
              </a:rPr>
              <a:t> </a:t>
            </a:r>
            <a:endParaRPr lang="en-US" sz="2000" dirty="0">
              <a:ea typeface="Times New Roman" panose="02020603050405020304" pitchFamily="18" charset="0"/>
            </a:endParaRPr>
          </a:p>
          <a:p>
            <a:pPr marL="457200" marR="0">
              <a:spcBef>
                <a:spcPts val="0"/>
              </a:spcBef>
              <a:spcAft>
                <a:spcPts val="0"/>
              </a:spcAft>
            </a:pPr>
            <a:r>
              <a:rPr lang="en-US" sz="2000" dirty="0">
                <a:ea typeface="Times New Roman" panose="02020603050405020304" pitchFamily="18" charset="0"/>
              </a:rPr>
              <a:t> </a:t>
            </a:r>
          </a:p>
          <a:p>
            <a:r>
              <a:rPr lang="en-US" b="1" dirty="0">
                <a:latin typeface="Times New Roman" panose="02020603050405020304" pitchFamily="18" charset="0"/>
                <a:ea typeface="Times New Roman" panose="02020603050405020304" pitchFamily="18" charset="0"/>
              </a:rPr>
              <a:t> </a:t>
            </a:r>
            <a:endParaRPr lang="en-US" sz="16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10093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48367B6-FD8D-0D42-8112-92273113C68E}"/>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
        <p:nvSpPr>
          <p:cNvPr id="3" name="Rectangle 2">
            <a:extLst>
              <a:ext uri="{FF2B5EF4-FFF2-40B4-BE49-F238E27FC236}">
                <a16:creationId xmlns:a16="http://schemas.microsoft.com/office/drawing/2014/main" id="{65CA35E3-538C-CC48-9B32-D3A87835FEDF}"/>
              </a:ext>
            </a:extLst>
          </p:cNvPr>
          <p:cNvSpPr/>
          <p:nvPr/>
        </p:nvSpPr>
        <p:spPr>
          <a:xfrm>
            <a:off x="2875430" y="349623"/>
            <a:ext cx="6441140" cy="18466594"/>
          </a:xfrm>
          <a:prstGeom prst="rect">
            <a:avLst/>
          </a:prstGeom>
        </p:spPr>
        <p:txBody>
          <a:bodyPr wrap="square">
            <a:spAutoFit/>
          </a:bodyPr>
          <a:lstStyle/>
          <a:p>
            <a:r>
              <a:rPr lang="en-US" sz="3200" b="1" u="sng" dirty="0">
                <a:latin typeface="+mj-lt"/>
                <a:ea typeface="Times New Roman" panose="02020603050405020304" pitchFamily="18" charset="0"/>
              </a:rPr>
              <a:t>Bibliography – 4</a:t>
            </a:r>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r>
              <a:rPr lang="en-US" sz="3200" u="sng" dirty="0">
                <a:ea typeface="Times New Roman" panose="02020603050405020304" pitchFamily="18" charset="0"/>
              </a:rPr>
              <a:t>Old Testament, The</a:t>
            </a:r>
            <a:r>
              <a:rPr lang="en-US" sz="3200" dirty="0">
                <a:ea typeface="Times New Roman" panose="02020603050405020304" pitchFamily="18" charset="0"/>
              </a:rPr>
              <a:t>. Stephen L. Harris, Robert L. </a:t>
            </a:r>
            <a:r>
              <a:rPr lang="en-US" sz="3200" dirty="0" err="1">
                <a:ea typeface="Times New Roman" panose="02020603050405020304" pitchFamily="18" charset="0"/>
              </a:rPr>
              <a:t>Platzner</a:t>
            </a:r>
            <a:r>
              <a:rPr lang="en-US" sz="3200" dirty="0">
                <a:ea typeface="Times New Roman" panose="02020603050405020304" pitchFamily="18" charset="0"/>
              </a:rPr>
              <a:t>.</a:t>
            </a:r>
            <a:endParaRPr lang="en-US" sz="3200" u="sng" dirty="0">
              <a:ea typeface="Times New Roman" panose="02020603050405020304" pitchFamily="18" charset="0"/>
            </a:endParaRPr>
          </a:p>
          <a:p>
            <a:endParaRPr lang="en-US" sz="3200" b="1" u="sng" dirty="0">
              <a:ea typeface="Times New Roman" panose="02020603050405020304" pitchFamily="18" charset="0"/>
            </a:endParaRPr>
          </a:p>
          <a:p>
            <a:r>
              <a:rPr lang="en-US" sz="3200" u="sng" dirty="0">
                <a:ea typeface="Times New Roman" panose="02020603050405020304" pitchFamily="18" charset="0"/>
              </a:rPr>
              <a:t>Standard Lesson Commentary</a:t>
            </a:r>
            <a:r>
              <a:rPr lang="en-US" sz="3200" dirty="0">
                <a:ea typeface="Times New Roman" panose="02020603050405020304" pitchFamily="18" charset="0"/>
              </a:rPr>
              <a:t>.</a:t>
            </a:r>
            <a:endParaRPr lang="en-US" sz="3200" u="sng" dirty="0">
              <a:ea typeface="Times New Roman" panose="02020603050405020304" pitchFamily="18" charset="0"/>
            </a:endParaRPr>
          </a:p>
          <a:p>
            <a:endParaRPr lang="en-US" sz="3200" b="1" u="sng" dirty="0">
              <a:ea typeface="Times New Roman" panose="02020603050405020304" pitchFamily="18" charset="0"/>
            </a:endParaRPr>
          </a:p>
          <a:p>
            <a:r>
              <a:rPr lang="en-US" sz="3200" u="sng" dirty="0">
                <a:ea typeface="Times New Roman" panose="02020603050405020304" pitchFamily="18" charset="0"/>
              </a:rPr>
              <a:t>Tony Evans Study Bible, The</a:t>
            </a:r>
            <a:r>
              <a:rPr lang="en-US" sz="3200" dirty="0">
                <a:ea typeface="Times New Roman" panose="02020603050405020304" pitchFamily="18" charset="0"/>
              </a:rPr>
              <a:t>.</a:t>
            </a:r>
          </a:p>
          <a:p>
            <a:endParaRPr lang="en-US" sz="3200" b="1" dirty="0">
              <a:ea typeface="Times New Roman" panose="02020603050405020304" pitchFamily="18" charset="0"/>
            </a:endParaRPr>
          </a:p>
          <a:p>
            <a:r>
              <a:rPr lang="en-US" sz="3200" u="sng" dirty="0">
                <a:ea typeface="Times New Roman" panose="02020603050405020304" pitchFamily="18" charset="0"/>
              </a:rPr>
              <a:t>Understanding the Bible Old Testament</a:t>
            </a:r>
            <a:r>
              <a:rPr lang="en-US" sz="3200" dirty="0">
                <a:ea typeface="Times New Roman" panose="02020603050405020304" pitchFamily="18" charset="0"/>
              </a:rPr>
              <a:t>. Our Daily Bread.  </a:t>
            </a:r>
          </a:p>
          <a:p>
            <a:endParaRPr lang="en-US" sz="3200" b="1"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u="sng"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dirty="0">
              <a:ea typeface="Times New Roman" panose="02020603050405020304" pitchFamily="18" charset="0"/>
            </a:endParaRPr>
          </a:p>
          <a:p>
            <a:endParaRPr lang="en-US" sz="3200" b="1" dirty="0">
              <a:ea typeface="Times New Roman" panose="02020603050405020304" pitchFamily="18" charset="0"/>
            </a:endParaRPr>
          </a:p>
          <a:p>
            <a:endParaRPr lang="en-US" sz="3200" b="1" dirty="0">
              <a:ea typeface="Times New Roman" panose="02020603050405020304" pitchFamily="18" charset="0"/>
            </a:endParaRPr>
          </a:p>
          <a:p>
            <a:endParaRPr lang="en-US" sz="3200" b="1" dirty="0">
              <a:ea typeface="Times New Roman" panose="02020603050405020304" pitchFamily="18" charset="0"/>
            </a:endParaRPr>
          </a:p>
          <a:p>
            <a:endParaRPr lang="en-US" sz="3200" b="1" u="sng" dirty="0">
              <a:ea typeface="Times New Roman" panose="02020603050405020304" pitchFamily="18" charset="0"/>
            </a:endParaRPr>
          </a:p>
          <a:p>
            <a:pPr marR="0" lvl="0">
              <a:spcBef>
                <a:spcPts val="0"/>
              </a:spcBef>
              <a:spcAft>
                <a:spcPts val="0"/>
              </a:spcAft>
            </a:pPr>
            <a:endParaRPr lang="en-US" b="1" dirty="0">
              <a:ea typeface="Times New Roman" panose="02020603050405020304" pitchFamily="18" charset="0"/>
            </a:endParaRPr>
          </a:p>
          <a:p>
            <a:pPr marR="0" lvl="0">
              <a:spcBef>
                <a:spcPts val="0"/>
              </a:spcBef>
              <a:spcAft>
                <a:spcPts val="0"/>
              </a:spcAft>
            </a:pPr>
            <a:endParaRPr lang="en-US" b="1"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dirty="0">
              <a:ea typeface="Times New Roman" panose="02020603050405020304" pitchFamily="18" charset="0"/>
            </a:endParaRPr>
          </a:p>
          <a:p>
            <a:pPr marR="0" lvl="0">
              <a:spcBef>
                <a:spcPts val="0"/>
              </a:spcBef>
              <a:spcAft>
                <a:spcPts val="0"/>
              </a:spcAft>
            </a:pPr>
            <a:endParaRPr lang="en-US" b="1" dirty="0">
              <a:ea typeface="Times New Roman" panose="02020603050405020304" pitchFamily="18" charset="0"/>
            </a:endParaRPr>
          </a:p>
          <a:p>
            <a:pPr marR="0" lvl="0">
              <a:spcBef>
                <a:spcPts val="0"/>
              </a:spcBef>
              <a:spcAft>
                <a:spcPts val="0"/>
              </a:spcAft>
            </a:pPr>
            <a:endParaRPr lang="en-US"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u="sng"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L="457200" marR="0">
              <a:spcBef>
                <a:spcPts val="0"/>
              </a:spcBef>
              <a:spcAft>
                <a:spcPts val="0"/>
              </a:spcAft>
            </a:pPr>
            <a:r>
              <a:rPr lang="en-US" sz="2000" b="1" dirty="0">
                <a:ea typeface="Times New Roman" panose="02020603050405020304" pitchFamily="18" charset="0"/>
              </a:rPr>
              <a:t> </a:t>
            </a:r>
            <a:endParaRPr lang="en-US" sz="2000" dirty="0">
              <a:ea typeface="Times New Roman" panose="02020603050405020304" pitchFamily="18" charset="0"/>
            </a:endParaRPr>
          </a:p>
          <a:p>
            <a:pPr marL="457200" marR="0">
              <a:spcBef>
                <a:spcPts val="0"/>
              </a:spcBef>
              <a:spcAft>
                <a:spcPts val="0"/>
              </a:spcAft>
            </a:pPr>
            <a:r>
              <a:rPr lang="en-US" sz="2000" dirty="0">
                <a:ea typeface="Times New Roman" panose="02020603050405020304" pitchFamily="18" charset="0"/>
              </a:rPr>
              <a:t> </a:t>
            </a:r>
          </a:p>
          <a:p>
            <a:r>
              <a:rPr lang="en-US" b="1" dirty="0">
                <a:latin typeface="Times New Roman" panose="02020603050405020304" pitchFamily="18" charset="0"/>
                <a:ea typeface="Times New Roman" panose="02020603050405020304" pitchFamily="18" charset="0"/>
              </a:rPr>
              <a:t> </a:t>
            </a:r>
            <a:endParaRPr lang="en-US" sz="16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715634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C45E0D7-82D4-E340-A5A1-527986E46F37}"/>
              </a:ext>
            </a:extLst>
          </p:cNvPr>
          <p:cNvSpPr>
            <a:spLocks noGrp="1"/>
          </p:cNvSpPr>
          <p:nvPr>
            <p:ph type="title"/>
          </p:nvPr>
        </p:nvSpPr>
        <p:spPr>
          <a:xfrm>
            <a:off x="1600201" y="-1640542"/>
            <a:ext cx="8337178" cy="8269941"/>
          </a:xfrm>
        </p:spPr>
        <p:txBody>
          <a:bodyPr>
            <a:normAutofit/>
          </a:bodyPr>
          <a:lstStyle/>
          <a:p>
            <a:br>
              <a:rPr lang="en-US" sz="3600" b="1" dirty="0">
                <a:latin typeface="Times New Roman" panose="02020603050405020304" pitchFamily="18" charset="0"/>
                <a:cs typeface="Times New Roman" panose="02020603050405020304" pitchFamily="18" charset="0"/>
              </a:rPr>
            </a:br>
            <a:br>
              <a:rPr lang="en-US" sz="3600" b="1" dirty="0">
                <a:latin typeface="Times New Roman" panose="02020603050405020304" pitchFamily="18" charset="0"/>
                <a:cs typeface="Times New Roman" panose="02020603050405020304" pitchFamily="18" charset="0"/>
              </a:rPr>
            </a:br>
            <a:br>
              <a:rPr lang="en-US" sz="3600" b="1" dirty="0">
                <a:latin typeface="Times New Roman" panose="02020603050405020304" pitchFamily="18" charset="0"/>
                <a:cs typeface="Times New Roman" panose="02020603050405020304" pitchFamily="18" charset="0"/>
              </a:rPr>
            </a:br>
            <a:r>
              <a:rPr lang="en-US" sz="3600" b="1" dirty="0">
                <a:latin typeface="Times New Roman" panose="02020603050405020304" pitchFamily="18" charset="0"/>
                <a:cs typeface="Times New Roman" panose="02020603050405020304" pitchFamily="18" charset="0"/>
              </a:rPr>
              <a:t>Points of Information – Jeremiah</a:t>
            </a:r>
            <a:r>
              <a:rPr lang="en-US" sz="1000" b="1" dirty="0">
                <a:latin typeface="Times New Roman" panose="02020603050405020304" pitchFamily="18" charset="0"/>
                <a:cs typeface="Times New Roman" panose="02020603050405020304" pitchFamily="18" charset="0"/>
              </a:rPr>
              <a:t>                                                </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r>
              <a:rPr lang="en-US" sz="3200" dirty="0">
                <a:effectLst/>
                <a:latin typeface="Times New Roman" panose="02020603050405020304" pitchFamily="18" charset="0"/>
                <a:ea typeface="Times New Roman" panose="02020603050405020304" pitchFamily="18" charset="0"/>
              </a:rPr>
              <a:t>Jeremiah is most commonly known as the “Weeping Prophet.” His sorrow came primarily from the disobedience, wicked actions (mainly idolatry) and deaf ears of the people of Judah.</a:t>
            </a:r>
            <a:br>
              <a:rPr lang="en-US" sz="3200" dirty="0">
                <a:effectLst/>
                <a:latin typeface="Times New Roman" panose="02020603050405020304" pitchFamily="18" charset="0"/>
                <a:ea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r>
              <a:rPr lang="en-US" sz="3200" dirty="0">
                <a:effectLst/>
                <a:latin typeface="Times New Roman" panose="02020603050405020304" pitchFamily="18" charset="0"/>
                <a:ea typeface="Times New Roman" panose="02020603050405020304" pitchFamily="18" charset="0"/>
              </a:rPr>
              <a:t>Jeremiah is credited with writing the Book that is named for him as well as the Book of Lamentations.</a:t>
            </a:r>
            <a:endParaRPr lang="en-US" sz="32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A61FFB77-68FC-124D-A7EC-17454640827C}"/>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1762123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C45E0D7-82D4-E340-A5A1-527986E46F37}"/>
              </a:ext>
            </a:extLst>
          </p:cNvPr>
          <p:cNvSpPr>
            <a:spLocks noGrp="1"/>
          </p:cNvSpPr>
          <p:nvPr>
            <p:ph type="title"/>
          </p:nvPr>
        </p:nvSpPr>
        <p:spPr>
          <a:xfrm>
            <a:off x="1600201" y="-1640542"/>
            <a:ext cx="8337178" cy="8269941"/>
          </a:xfrm>
        </p:spPr>
        <p:txBody>
          <a:bodyPr>
            <a:normAutofit/>
          </a:bodyPr>
          <a:lstStyle/>
          <a:p>
            <a:br>
              <a:rPr lang="en-US" sz="3600" b="1" dirty="0">
                <a:latin typeface="Times New Roman" panose="02020603050405020304" pitchFamily="18" charset="0"/>
                <a:cs typeface="Times New Roman" panose="02020603050405020304" pitchFamily="18" charset="0"/>
              </a:rPr>
            </a:br>
            <a:br>
              <a:rPr lang="en-US" sz="3600" b="1" dirty="0">
                <a:latin typeface="Times New Roman" panose="02020603050405020304" pitchFamily="18" charset="0"/>
                <a:cs typeface="Times New Roman" panose="02020603050405020304" pitchFamily="18" charset="0"/>
              </a:rPr>
            </a:br>
            <a:br>
              <a:rPr lang="en-US" sz="3600" b="1" dirty="0">
                <a:latin typeface="Times New Roman" panose="02020603050405020304" pitchFamily="18" charset="0"/>
                <a:cs typeface="Times New Roman" panose="02020603050405020304" pitchFamily="18" charset="0"/>
              </a:rPr>
            </a:br>
            <a:r>
              <a:rPr lang="en-US" sz="3600" b="1" dirty="0">
                <a:latin typeface="Times New Roman" panose="02020603050405020304" pitchFamily="18" charset="0"/>
                <a:cs typeface="Times New Roman" panose="02020603050405020304" pitchFamily="18" charset="0"/>
              </a:rPr>
              <a:t>Points of Information – Jeremiah</a:t>
            </a:r>
            <a:r>
              <a:rPr lang="en-US" sz="1000" b="1" dirty="0">
                <a:latin typeface="Times New Roman" panose="02020603050405020304" pitchFamily="18" charset="0"/>
                <a:cs typeface="Times New Roman" panose="02020603050405020304" pitchFamily="18" charset="0"/>
              </a:rPr>
              <a:t>                                                </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r>
              <a:rPr lang="en-US" sz="3200" dirty="0">
                <a:effectLst/>
                <a:latin typeface="Times New Roman" panose="02020603050405020304" pitchFamily="18" charset="0"/>
                <a:ea typeface="Times New Roman" panose="02020603050405020304" pitchFamily="18" charset="0"/>
              </a:rPr>
              <a:t>Jeremiah was called to prophetic ministry by the Lord during the reign of King Josiah. Jeremiah 1:1-19.</a:t>
            </a:r>
            <a:br>
              <a:rPr lang="en-US" sz="3200" dirty="0">
                <a:effectLst/>
                <a:latin typeface="Times New Roman" panose="02020603050405020304" pitchFamily="18" charset="0"/>
                <a:ea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When called, Jeremiah claimed that he was too young to speak for the Lord. God told him that He had put His Words in Jeremiah’s mouth. God had already told this prophet that he was anointed and appointed while he was still in his mother’s womb. Jeremiah 1:5-9. </a:t>
            </a:r>
          </a:p>
        </p:txBody>
      </p:sp>
      <p:sp>
        <p:nvSpPr>
          <p:cNvPr id="4" name="Slide Number Placeholder 3">
            <a:extLst>
              <a:ext uri="{FF2B5EF4-FFF2-40B4-BE49-F238E27FC236}">
                <a16:creationId xmlns:a16="http://schemas.microsoft.com/office/drawing/2014/main" id="{A61FFB77-68FC-124D-A7EC-17454640827C}"/>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433296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C45E0D7-82D4-E340-A5A1-527986E46F37}"/>
              </a:ext>
            </a:extLst>
          </p:cNvPr>
          <p:cNvSpPr>
            <a:spLocks noGrp="1"/>
          </p:cNvSpPr>
          <p:nvPr>
            <p:ph type="title"/>
          </p:nvPr>
        </p:nvSpPr>
        <p:spPr>
          <a:xfrm>
            <a:off x="1600201" y="-1640542"/>
            <a:ext cx="8337178" cy="8269941"/>
          </a:xfrm>
        </p:spPr>
        <p:txBody>
          <a:bodyPr>
            <a:normAutofit/>
          </a:bodyPr>
          <a:lstStyle/>
          <a:p>
            <a:br>
              <a:rPr lang="en-US" sz="3600" b="1" dirty="0">
                <a:latin typeface="Times New Roman" panose="02020603050405020304" pitchFamily="18" charset="0"/>
                <a:cs typeface="Times New Roman" panose="02020603050405020304" pitchFamily="18" charset="0"/>
              </a:rPr>
            </a:br>
            <a:br>
              <a:rPr lang="en-US" sz="3600" b="1" dirty="0">
                <a:latin typeface="Times New Roman" panose="02020603050405020304" pitchFamily="18" charset="0"/>
                <a:cs typeface="Times New Roman" panose="02020603050405020304" pitchFamily="18" charset="0"/>
              </a:rPr>
            </a:br>
            <a:br>
              <a:rPr lang="en-US" sz="3600" b="1" dirty="0">
                <a:latin typeface="Times New Roman" panose="02020603050405020304" pitchFamily="18" charset="0"/>
                <a:cs typeface="Times New Roman" panose="02020603050405020304" pitchFamily="18" charset="0"/>
              </a:rPr>
            </a:br>
            <a:r>
              <a:rPr lang="en-US" sz="3600" b="1" dirty="0">
                <a:latin typeface="Times New Roman" panose="02020603050405020304" pitchFamily="18" charset="0"/>
                <a:cs typeface="Times New Roman" panose="02020603050405020304" pitchFamily="18" charset="0"/>
              </a:rPr>
              <a:t>Points of Information – Jeremiah</a:t>
            </a:r>
            <a:r>
              <a:rPr lang="en-US" sz="1000" b="1" dirty="0">
                <a:latin typeface="Times New Roman" panose="02020603050405020304" pitchFamily="18" charset="0"/>
                <a:cs typeface="Times New Roman" panose="02020603050405020304" pitchFamily="18" charset="0"/>
              </a:rPr>
              <a:t>                                                </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r>
              <a:rPr lang="en-US" sz="3200" dirty="0">
                <a:effectLst/>
                <a:latin typeface="Times New Roman" panose="02020603050405020304" pitchFamily="18" charset="0"/>
                <a:ea typeface="Times New Roman" panose="02020603050405020304" pitchFamily="18" charset="0"/>
              </a:rPr>
              <a:t>Jeremiah spoke for the Lord – prophesied – during the reigns of the last five Kings of Judah: Josiah, </a:t>
            </a:r>
            <a:r>
              <a:rPr lang="en-US" sz="3200" dirty="0" err="1">
                <a:effectLst/>
                <a:latin typeface="Times New Roman" panose="02020603050405020304" pitchFamily="18" charset="0"/>
                <a:ea typeface="Times New Roman" panose="02020603050405020304" pitchFamily="18" charset="0"/>
              </a:rPr>
              <a:t>Jehoahaz</a:t>
            </a:r>
            <a:r>
              <a:rPr lang="en-US" sz="3200" dirty="0">
                <a:effectLst/>
                <a:latin typeface="Times New Roman" panose="02020603050405020304" pitchFamily="18" charset="0"/>
                <a:ea typeface="Times New Roman" panose="02020603050405020304" pitchFamily="18" charset="0"/>
              </a:rPr>
              <a:t>, Jehoiakim, Jehoiachin and Zedekiah – a prophetic career of over forty years.</a:t>
            </a:r>
            <a:br>
              <a:rPr lang="en-US" sz="3200" dirty="0">
                <a:effectLst/>
                <a:latin typeface="Times New Roman" panose="02020603050405020304" pitchFamily="18" charset="0"/>
                <a:ea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r>
              <a:rPr lang="en-US" sz="3200" dirty="0">
                <a:effectLst/>
                <a:latin typeface="Times New Roman" panose="02020603050405020304" pitchFamily="18" charset="0"/>
                <a:ea typeface="Times New Roman" panose="02020603050405020304" pitchFamily="18" charset="0"/>
              </a:rPr>
              <a:t>Jeremiah suffered much for his ministry: persecution, prosecution, punishing beatings, imprisonment, people not listening to him etc.</a:t>
            </a:r>
            <a:endParaRPr lang="en-US" sz="32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A61FFB77-68FC-124D-A7EC-17454640827C}"/>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441662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C45E0D7-82D4-E340-A5A1-527986E46F37}"/>
              </a:ext>
            </a:extLst>
          </p:cNvPr>
          <p:cNvSpPr>
            <a:spLocks noGrp="1"/>
          </p:cNvSpPr>
          <p:nvPr>
            <p:ph type="title"/>
          </p:nvPr>
        </p:nvSpPr>
        <p:spPr>
          <a:xfrm>
            <a:off x="1600201" y="-1640542"/>
            <a:ext cx="8337178" cy="8269941"/>
          </a:xfrm>
        </p:spPr>
        <p:txBody>
          <a:bodyPr>
            <a:normAutofit/>
          </a:bodyPr>
          <a:lstStyle/>
          <a:p>
            <a:br>
              <a:rPr lang="en-US" sz="3600" b="1" dirty="0">
                <a:latin typeface="Times New Roman" panose="02020603050405020304" pitchFamily="18" charset="0"/>
                <a:cs typeface="Times New Roman" panose="02020603050405020304" pitchFamily="18" charset="0"/>
              </a:rPr>
            </a:br>
            <a:br>
              <a:rPr lang="en-US" sz="3600" b="1" dirty="0">
                <a:latin typeface="Times New Roman" panose="02020603050405020304" pitchFamily="18" charset="0"/>
                <a:cs typeface="Times New Roman" panose="02020603050405020304" pitchFamily="18" charset="0"/>
              </a:rPr>
            </a:br>
            <a:br>
              <a:rPr lang="en-US" sz="3600" b="1" dirty="0">
                <a:latin typeface="Times New Roman" panose="02020603050405020304" pitchFamily="18" charset="0"/>
                <a:cs typeface="Times New Roman" panose="02020603050405020304" pitchFamily="18" charset="0"/>
              </a:rPr>
            </a:br>
            <a:r>
              <a:rPr lang="en-US" sz="3600" b="1" dirty="0">
                <a:latin typeface="Times New Roman" panose="02020603050405020304" pitchFamily="18" charset="0"/>
                <a:cs typeface="Times New Roman" panose="02020603050405020304" pitchFamily="18" charset="0"/>
              </a:rPr>
              <a:t>Points of Information – Jeremiah</a:t>
            </a:r>
            <a:r>
              <a:rPr lang="en-US" sz="1000" b="1" dirty="0">
                <a:latin typeface="Times New Roman" panose="02020603050405020304" pitchFamily="18" charset="0"/>
                <a:cs typeface="Times New Roman" panose="02020603050405020304" pitchFamily="18" charset="0"/>
              </a:rPr>
              <a:t>                                                </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r>
              <a:rPr lang="en-US" sz="3200" dirty="0">
                <a:effectLst/>
                <a:latin typeface="Times New Roman" panose="02020603050405020304" pitchFamily="18" charset="0"/>
                <a:ea typeface="Times New Roman" panose="02020603050405020304" pitchFamily="18" charset="0"/>
              </a:rPr>
              <a:t>Despite his sufferings and the resistance of the people, Jeremiah was compelled to press on with his ministry.</a:t>
            </a:r>
            <a:br>
              <a:rPr lang="en-US" sz="3200" dirty="0">
                <a:effectLst/>
                <a:latin typeface="Times New Roman" panose="02020603050405020304" pitchFamily="18" charset="0"/>
                <a:ea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r>
              <a:rPr lang="en-US" sz="3200" dirty="0">
                <a:effectLst/>
                <a:latin typeface="Times New Roman" panose="02020603050405020304" pitchFamily="18" charset="0"/>
                <a:ea typeface="Times New Roman" panose="02020603050405020304" pitchFamily="18" charset="0"/>
              </a:rPr>
              <a:t>Jeremiah wrote the words which are incorporated into one of the great hymns of all time: </a:t>
            </a:r>
            <a:r>
              <a:rPr lang="en-US" sz="3200" u="sng" dirty="0">
                <a:effectLst/>
                <a:latin typeface="Times New Roman" panose="02020603050405020304" pitchFamily="18" charset="0"/>
                <a:ea typeface="Times New Roman" panose="02020603050405020304" pitchFamily="18" charset="0"/>
              </a:rPr>
              <a:t>Great is Thy Faithfulness</a:t>
            </a:r>
            <a:r>
              <a:rPr lang="en-US" sz="3200" dirty="0">
                <a:effectLst/>
                <a:latin typeface="Times New Roman" panose="02020603050405020304" pitchFamily="18" charset="0"/>
                <a:ea typeface="Times New Roman" panose="02020603050405020304" pitchFamily="18" charset="0"/>
              </a:rPr>
              <a:t>. Remember: “Morning by morning, </a:t>
            </a:r>
            <a:r>
              <a:rPr lang="en-US" sz="3200" dirty="0">
                <a:latin typeface="Times New Roman" panose="02020603050405020304" pitchFamily="18" charset="0"/>
                <a:ea typeface="Times New Roman" panose="02020603050405020304" pitchFamily="18" charset="0"/>
              </a:rPr>
              <a:t>n</a:t>
            </a:r>
            <a:r>
              <a:rPr lang="en-US" sz="3200" dirty="0">
                <a:effectLst/>
                <a:latin typeface="Times New Roman" panose="02020603050405020304" pitchFamily="18" charset="0"/>
                <a:ea typeface="Times New Roman" panose="02020603050405020304" pitchFamily="18" charset="0"/>
              </a:rPr>
              <a:t>ew mercies I see. All I have needed Thy Hand hath provided. Great is Thy Faithfulness, Lord unto me.” Lamentations 3:22-23.</a:t>
            </a:r>
            <a:endParaRPr lang="en-US" sz="32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A61FFB77-68FC-124D-A7EC-17454640827C}"/>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1114598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2C60E-F5A1-AD40-B1DD-FBB81E7A9996}"/>
              </a:ext>
            </a:extLst>
          </p:cNvPr>
          <p:cNvSpPr>
            <a:spLocks noGrp="1"/>
          </p:cNvSpPr>
          <p:nvPr>
            <p:ph type="title"/>
          </p:nvPr>
        </p:nvSpPr>
        <p:spPr>
          <a:xfrm>
            <a:off x="2501152" y="201706"/>
            <a:ext cx="9003459" cy="1640541"/>
          </a:xfrm>
        </p:spPr>
        <p:txBody>
          <a:bodyPr>
            <a:noAutofit/>
          </a:bodyPr>
          <a:lstStyle/>
          <a:p>
            <a:pPr algn="ctr"/>
            <a:r>
              <a:rPr lang="en-US" sz="3600" b="1" dirty="0">
                <a:effectLst>
                  <a:outerShdw blurRad="38100" dist="38100" dir="2700000" algn="tl">
                    <a:srgbClr val="000000">
                      <a:alpha val="43137"/>
                    </a:srgbClr>
                  </a:outerShdw>
                </a:effectLst>
                <a:latin typeface="+mn-lt"/>
                <a:cs typeface="Times New Roman" panose="02020603050405020304" pitchFamily="18" charset="0"/>
              </a:rPr>
              <a:t>Jeremiah’s Call and Arrest</a:t>
            </a:r>
            <a:br>
              <a:rPr lang="en-US" sz="3600" b="1" dirty="0">
                <a:effectLst>
                  <a:outerShdw blurRad="38100" dist="38100" dir="2700000" algn="tl">
                    <a:srgbClr val="000000">
                      <a:alpha val="43137"/>
                    </a:srgbClr>
                  </a:outerShdw>
                </a:effectLst>
                <a:latin typeface="+mn-lt"/>
                <a:cs typeface="Times New Roman" panose="02020603050405020304" pitchFamily="18" charset="0"/>
              </a:rPr>
            </a:br>
            <a:br>
              <a:rPr lang="en-US" sz="3600" b="1" dirty="0">
                <a:solidFill>
                  <a:schemeClr val="tx1"/>
                </a:solidFill>
                <a:cs typeface="Times New Roman" panose="02020603050405020304" pitchFamily="18" charset="0"/>
              </a:rPr>
            </a:br>
            <a:r>
              <a:rPr lang="en-US" sz="3600" b="1" dirty="0">
                <a:solidFill>
                  <a:schemeClr val="tx1"/>
                </a:solidFill>
                <a:cs typeface="Times New Roman" panose="02020603050405020304" pitchFamily="18" charset="0"/>
              </a:rPr>
              <a:t>Lesson Context </a:t>
            </a:r>
            <a:endParaRPr lang="en-US" sz="3600" dirty="0"/>
          </a:p>
        </p:txBody>
      </p:sp>
      <p:sp>
        <p:nvSpPr>
          <p:cNvPr id="3" name="Text Placeholder 2">
            <a:extLst>
              <a:ext uri="{FF2B5EF4-FFF2-40B4-BE49-F238E27FC236}">
                <a16:creationId xmlns:a16="http://schemas.microsoft.com/office/drawing/2014/main" id="{E787D10C-AD40-244E-8490-197589E83FA8}"/>
              </a:ext>
            </a:extLst>
          </p:cNvPr>
          <p:cNvSpPr>
            <a:spLocks noGrp="1"/>
          </p:cNvSpPr>
          <p:nvPr>
            <p:ph type="body" idx="1"/>
          </p:nvPr>
        </p:nvSpPr>
        <p:spPr>
          <a:xfrm>
            <a:off x="1795346" y="1929161"/>
            <a:ext cx="9608905" cy="4151861"/>
          </a:xfrm>
        </p:spPr>
        <p:txBody>
          <a:bodyPr>
            <a:normAutofit fontScale="62500" lnSpcReduction="20000"/>
          </a:bodyPr>
          <a:lstStyle/>
          <a:p>
            <a:pPr marL="457200" indent="-457200">
              <a:buFontTx/>
              <a:buChar char="-"/>
            </a:pPr>
            <a:endParaRPr lang="en-US" sz="3200" dirty="0">
              <a:solidFill>
                <a:schemeClr val="tx1"/>
              </a:solidFill>
            </a:endParaRPr>
          </a:p>
          <a:p>
            <a:endParaRPr lang="en-US" sz="3600" dirty="0">
              <a:solidFill>
                <a:schemeClr val="tx1"/>
              </a:solidFill>
            </a:endParaRPr>
          </a:p>
          <a:p>
            <a:endParaRPr lang="en-US" sz="3600" dirty="0">
              <a:solidFill>
                <a:schemeClr val="tx1"/>
              </a:solidFill>
            </a:endParaRPr>
          </a:p>
          <a:p>
            <a:endParaRPr lang="en-US" sz="3600" dirty="0">
              <a:solidFill>
                <a:schemeClr val="tx1"/>
              </a:solidFill>
            </a:endParaRPr>
          </a:p>
          <a:p>
            <a:endParaRPr lang="en-US" sz="3900" dirty="0">
              <a:solidFill>
                <a:schemeClr val="tx1"/>
              </a:solidFill>
            </a:endParaRPr>
          </a:p>
          <a:p>
            <a:endParaRPr lang="en-US" sz="12800" dirty="0">
              <a:solidFill>
                <a:schemeClr val="tx1"/>
              </a:solidFill>
            </a:endParaRPr>
          </a:p>
          <a:p>
            <a:r>
              <a:rPr lang="en-US" sz="5800" dirty="0">
                <a:solidFill>
                  <a:schemeClr val="tx1"/>
                </a:solidFill>
                <a:latin typeface="Times New Roman" panose="02020603050405020304" pitchFamily="18" charset="0"/>
                <a:cs typeface="Times New Roman" panose="02020603050405020304" pitchFamily="18" charset="0"/>
              </a:rPr>
              <a:t>The Children of Israel repeatedly disobeyed the Lord and His commandments.</a:t>
            </a:r>
          </a:p>
          <a:p>
            <a:endParaRPr lang="en-US" sz="4600" dirty="0">
              <a:solidFill>
                <a:schemeClr val="tx1"/>
              </a:solidFill>
            </a:endParaRPr>
          </a:p>
          <a:p>
            <a:endParaRPr lang="en-US" sz="5800" dirty="0">
              <a:solidFill>
                <a:schemeClr val="tx1"/>
              </a:solidFill>
            </a:endParaRPr>
          </a:p>
          <a:p>
            <a:endParaRPr lang="en-US" sz="36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p:txBody>
      </p:sp>
      <p:sp>
        <p:nvSpPr>
          <p:cNvPr id="4" name="Slide Number Placeholder 3">
            <a:extLst>
              <a:ext uri="{FF2B5EF4-FFF2-40B4-BE49-F238E27FC236}">
                <a16:creationId xmlns:a16="http://schemas.microsoft.com/office/drawing/2014/main" id="{C5E72EFE-206C-5845-BB64-41BCB286CAE2}"/>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2295196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2C60E-F5A1-AD40-B1DD-FBB81E7A9996}"/>
              </a:ext>
            </a:extLst>
          </p:cNvPr>
          <p:cNvSpPr>
            <a:spLocks noGrp="1"/>
          </p:cNvSpPr>
          <p:nvPr>
            <p:ph type="title"/>
          </p:nvPr>
        </p:nvSpPr>
        <p:spPr>
          <a:xfrm>
            <a:off x="2501152" y="201706"/>
            <a:ext cx="9003459" cy="1640541"/>
          </a:xfrm>
        </p:spPr>
        <p:txBody>
          <a:bodyPr>
            <a:noAutofit/>
          </a:bodyPr>
          <a:lstStyle/>
          <a:p>
            <a:pPr algn="ctr"/>
            <a:r>
              <a:rPr lang="en-US" sz="3600" b="1" dirty="0">
                <a:effectLst>
                  <a:outerShdw blurRad="38100" dist="38100" dir="2700000" algn="tl">
                    <a:srgbClr val="000000">
                      <a:alpha val="43137"/>
                    </a:srgbClr>
                  </a:outerShdw>
                </a:effectLst>
                <a:latin typeface="+mn-lt"/>
                <a:cs typeface="Times New Roman" panose="02020603050405020304" pitchFamily="18" charset="0"/>
              </a:rPr>
              <a:t>Jeremiah’s Call and Arrest</a:t>
            </a:r>
            <a:br>
              <a:rPr lang="en-US" sz="3600" b="1" dirty="0">
                <a:effectLst>
                  <a:outerShdw blurRad="38100" dist="38100" dir="2700000" algn="tl">
                    <a:srgbClr val="000000">
                      <a:alpha val="43137"/>
                    </a:srgbClr>
                  </a:outerShdw>
                </a:effectLst>
                <a:latin typeface="+mn-lt"/>
                <a:cs typeface="Times New Roman" panose="02020603050405020304" pitchFamily="18" charset="0"/>
              </a:rPr>
            </a:br>
            <a:br>
              <a:rPr lang="en-US" sz="3600" b="1" dirty="0">
                <a:solidFill>
                  <a:schemeClr val="tx1"/>
                </a:solidFill>
                <a:cs typeface="Times New Roman" panose="02020603050405020304" pitchFamily="18" charset="0"/>
              </a:rPr>
            </a:br>
            <a:r>
              <a:rPr lang="en-US" sz="3600" b="1" dirty="0">
                <a:solidFill>
                  <a:schemeClr val="tx1"/>
                </a:solidFill>
                <a:cs typeface="Times New Roman" panose="02020603050405020304" pitchFamily="18" charset="0"/>
              </a:rPr>
              <a:t>Lesson Context </a:t>
            </a:r>
            <a:endParaRPr lang="en-US" sz="3600" dirty="0"/>
          </a:p>
        </p:txBody>
      </p:sp>
      <p:sp>
        <p:nvSpPr>
          <p:cNvPr id="3" name="Text Placeholder 2">
            <a:extLst>
              <a:ext uri="{FF2B5EF4-FFF2-40B4-BE49-F238E27FC236}">
                <a16:creationId xmlns:a16="http://schemas.microsoft.com/office/drawing/2014/main" id="{E787D10C-AD40-244E-8490-197589E83FA8}"/>
              </a:ext>
            </a:extLst>
          </p:cNvPr>
          <p:cNvSpPr>
            <a:spLocks noGrp="1"/>
          </p:cNvSpPr>
          <p:nvPr>
            <p:ph type="body" idx="1"/>
          </p:nvPr>
        </p:nvSpPr>
        <p:spPr>
          <a:xfrm>
            <a:off x="1795346" y="1929161"/>
            <a:ext cx="9608905" cy="4151861"/>
          </a:xfrm>
        </p:spPr>
        <p:txBody>
          <a:bodyPr>
            <a:normAutofit fontScale="47500" lnSpcReduction="20000"/>
          </a:bodyPr>
          <a:lstStyle/>
          <a:p>
            <a:pPr marL="457200" indent="-457200">
              <a:buFontTx/>
              <a:buChar char="-"/>
            </a:pPr>
            <a:endParaRPr lang="en-US" sz="3200" dirty="0">
              <a:solidFill>
                <a:schemeClr val="tx1"/>
              </a:solidFill>
            </a:endParaRPr>
          </a:p>
          <a:p>
            <a:endParaRPr lang="en-US" sz="3600" dirty="0">
              <a:solidFill>
                <a:schemeClr val="tx1"/>
              </a:solidFill>
            </a:endParaRPr>
          </a:p>
          <a:p>
            <a:endParaRPr lang="en-US" sz="3600" dirty="0">
              <a:solidFill>
                <a:schemeClr val="tx1"/>
              </a:solidFill>
            </a:endParaRPr>
          </a:p>
          <a:p>
            <a:endParaRPr lang="en-US" sz="3600" dirty="0">
              <a:solidFill>
                <a:schemeClr val="tx1"/>
              </a:solidFill>
            </a:endParaRPr>
          </a:p>
          <a:p>
            <a:endParaRPr lang="en-US" sz="3900" dirty="0">
              <a:solidFill>
                <a:schemeClr val="tx1"/>
              </a:solidFill>
            </a:endParaRPr>
          </a:p>
          <a:p>
            <a:endParaRPr lang="en-US" sz="12800" dirty="0">
              <a:solidFill>
                <a:schemeClr val="tx1"/>
              </a:solidFill>
            </a:endParaRPr>
          </a:p>
          <a:p>
            <a:r>
              <a:rPr lang="en-US" sz="7600" dirty="0">
                <a:solidFill>
                  <a:schemeClr val="tx1"/>
                </a:solidFill>
                <a:latin typeface="Times New Roman" panose="02020603050405020304" pitchFamily="18" charset="0"/>
                <a:cs typeface="Times New Roman" panose="02020603050405020304" pitchFamily="18" charset="0"/>
              </a:rPr>
              <a:t>The Lord’s spokesperson, Prophet Jeremiah, was called and ordained to warn and admonish the people.</a:t>
            </a:r>
          </a:p>
          <a:p>
            <a:endParaRPr lang="en-US" sz="4600" dirty="0">
              <a:solidFill>
                <a:schemeClr val="tx1"/>
              </a:solidFill>
            </a:endParaRPr>
          </a:p>
          <a:p>
            <a:endParaRPr lang="en-US" sz="5800" dirty="0">
              <a:solidFill>
                <a:schemeClr val="tx1"/>
              </a:solidFill>
            </a:endParaRPr>
          </a:p>
          <a:p>
            <a:endParaRPr lang="en-US" sz="36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p:txBody>
      </p:sp>
      <p:sp>
        <p:nvSpPr>
          <p:cNvPr id="4" name="Slide Number Placeholder 3">
            <a:extLst>
              <a:ext uri="{FF2B5EF4-FFF2-40B4-BE49-F238E27FC236}">
                <a16:creationId xmlns:a16="http://schemas.microsoft.com/office/drawing/2014/main" id="{C5E72EFE-206C-5845-BB64-41BCB286CAE2}"/>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48900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2C60E-F5A1-AD40-B1DD-FBB81E7A9996}"/>
              </a:ext>
            </a:extLst>
          </p:cNvPr>
          <p:cNvSpPr>
            <a:spLocks noGrp="1"/>
          </p:cNvSpPr>
          <p:nvPr>
            <p:ph type="title"/>
          </p:nvPr>
        </p:nvSpPr>
        <p:spPr>
          <a:xfrm>
            <a:off x="2501152" y="201706"/>
            <a:ext cx="9003459" cy="1640541"/>
          </a:xfrm>
        </p:spPr>
        <p:txBody>
          <a:bodyPr>
            <a:noAutofit/>
          </a:bodyPr>
          <a:lstStyle/>
          <a:p>
            <a:pPr algn="ctr"/>
            <a:r>
              <a:rPr lang="en-US" sz="3600" b="1" dirty="0">
                <a:effectLst>
                  <a:outerShdw blurRad="38100" dist="38100" dir="2700000" algn="tl">
                    <a:srgbClr val="000000">
                      <a:alpha val="43137"/>
                    </a:srgbClr>
                  </a:outerShdw>
                </a:effectLst>
                <a:latin typeface="+mn-lt"/>
                <a:cs typeface="Times New Roman" panose="02020603050405020304" pitchFamily="18" charset="0"/>
              </a:rPr>
              <a:t>Jeremiah’s Call and Arrest</a:t>
            </a:r>
            <a:br>
              <a:rPr lang="en-US" sz="3600" b="1" dirty="0">
                <a:effectLst>
                  <a:outerShdw blurRad="38100" dist="38100" dir="2700000" algn="tl">
                    <a:srgbClr val="000000">
                      <a:alpha val="43137"/>
                    </a:srgbClr>
                  </a:outerShdw>
                </a:effectLst>
                <a:latin typeface="+mn-lt"/>
                <a:cs typeface="Times New Roman" panose="02020603050405020304" pitchFamily="18" charset="0"/>
              </a:rPr>
            </a:br>
            <a:br>
              <a:rPr lang="en-US" sz="3600" b="1" dirty="0">
                <a:solidFill>
                  <a:schemeClr val="tx1"/>
                </a:solidFill>
                <a:cs typeface="Times New Roman" panose="02020603050405020304" pitchFamily="18" charset="0"/>
              </a:rPr>
            </a:br>
            <a:r>
              <a:rPr lang="en-US" sz="3600" b="1" dirty="0">
                <a:solidFill>
                  <a:schemeClr val="tx1"/>
                </a:solidFill>
                <a:cs typeface="Times New Roman" panose="02020603050405020304" pitchFamily="18" charset="0"/>
              </a:rPr>
              <a:t>Lesson Context </a:t>
            </a:r>
            <a:endParaRPr lang="en-US" sz="3600" dirty="0"/>
          </a:p>
        </p:txBody>
      </p:sp>
      <p:sp>
        <p:nvSpPr>
          <p:cNvPr id="3" name="Text Placeholder 2">
            <a:extLst>
              <a:ext uri="{FF2B5EF4-FFF2-40B4-BE49-F238E27FC236}">
                <a16:creationId xmlns:a16="http://schemas.microsoft.com/office/drawing/2014/main" id="{E787D10C-AD40-244E-8490-197589E83FA8}"/>
              </a:ext>
            </a:extLst>
          </p:cNvPr>
          <p:cNvSpPr>
            <a:spLocks noGrp="1"/>
          </p:cNvSpPr>
          <p:nvPr>
            <p:ph type="body" idx="1"/>
          </p:nvPr>
        </p:nvSpPr>
        <p:spPr>
          <a:xfrm>
            <a:off x="1795346" y="1929161"/>
            <a:ext cx="9608905" cy="4151861"/>
          </a:xfrm>
        </p:spPr>
        <p:txBody>
          <a:bodyPr>
            <a:normAutofit fontScale="62500" lnSpcReduction="20000"/>
          </a:bodyPr>
          <a:lstStyle/>
          <a:p>
            <a:pPr marL="457200" indent="-457200">
              <a:buFontTx/>
              <a:buChar char="-"/>
            </a:pPr>
            <a:endParaRPr lang="en-US" sz="3200" dirty="0">
              <a:solidFill>
                <a:schemeClr val="tx1"/>
              </a:solidFill>
            </a:endParaRPr>
          </a:p>
          <a:p>
            <a:endParaRPr lang="en-US" sz="3600" dirty="0">
              <a:solidFill>
                <a:schemeClr val="tx1"/>
              </a:solidFill>
            </a:endParaRPr>
          </a:p>
          <a:p>
            <a:endParaRPr lang="en-US" sz="3600" dirty="0">
              <a:solidFill>
                <a:schemeClr val="tx1"/>
              </a:solidFill>
            </a:endParaRPr>
          </a:p>
          <a:p>
            <a:endParaRPr lang="en-US" sz="3600" dirty="0">
              <a:solidFill>
                <a:schemeClr val="tx1"/>
              </a:solidFill>
            </a:endParaRPr>
          </a:p>
          <a:p>
            <a:endParaRPr lang="en-US" sz="3900" dirty="0">
              <a:solidFill>
                <a:schemeClr val="tx1"/>
              </a:solidFill>
            </a:endParaRPr>
          </a:p>
          <a:p>
            <a:endParaRPr lang="en-US" sz="12800" dirty="0">
              <a:solidFill>
                <a:schemeClr val="tx1"/>
              </a:solidFill>
            </a:endParaRPr>
          </a:p>
          <a:p>
            <a:r>
              <a:rPr lang="en-US" sz="5800" dirty="0">
                <a:solidFill>
                  <a:schemeClr val="tx1"/>
                </a:solidFill>
                <a:latin typeface="Times New Roman" panose="02020603050405020304" pitchFamily="18" charset="0"/>
                <a:cs typeface="Times New Roman" panose="02020603050405020304" pitchFamily="18" charset="0"/>
              </a:rPr>
              <a:t>Prophet Jeremiah was destined to endure much rejection and suffering throughout his ministry.</a:t>
            </a:r>
          </a:p>
          <a:p>
            <a:endParaRPr lang="en-US" sz="4600" dirty="0">
              <a:solidFill>
                <a:schemeClr val="tx1"/>
              </a:solidFill>
            </a:endParaRPr>
          </a:p>
          <a:p>
            <a:endParaRPr lang="en-US" sz="5800" dirty="0">
              <a:solidFill>
                <a:schemeClr val="tx1"/>
              </a:solidFill>
            </a:endParaRPr>
          </a:p>
          <a:p>
            <a:endParaRPr lang="en-US" sz="36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p:txBody>
      </p:sp>
      <p:sp>
        <p:nvSpPr>
          <p:cNvPr id="4" name="Slide Number Placeholder 3">
            <a:extLst>
              <a:ext uri="{FF2B5EF4-FFF2-40B4-BE49-F238E27FC236}">
                <a16:creationId xmlns:a16="http://schemas.microsoft.com/office/drawing/2014/main" id="{C5E72EFE-206C-5845-BB64-41BCB286CAE2}"/>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209636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2C60E-F5A1-AD40-B1DD-FBB81E7A9996}"/>
              </a:ext>
            </a:extLst>
          </p:cNvPr>
          <p:cNvSpPr>
            <a:spLocks noGrp="1"/>
          </p:cNvSpPr>
          <p:nvPr>
            <p:ph type="title"/>
          </p:nvPr>
        </p:nvSpPr>
        <p:spPr>
          <a:xfrm>
            <a:off x="2501152" y="201706"/>
            <a:ext cx="9003459" cy="1640541"/>
          </a:xfrm>
        </p:spPr>
        <p:txBody>
          <a:bodyPr>
            <a:noAutofit/>
          </a:bodyPr>
          <a:lstStyle/>
          <a:p>
            <a:pPr algn="ctr"/>
            <a:r>
              <a:rPr lang="en-US" sz="3600" b="1" dirty="0">
                <a:effectLst>
                  <a:outerShdw blurRad="38100" dist="38100" dir="2700000" algn="tl">
                    <a:srgbClr val="000000">
                      <a:alpha val="43137"/>
                    </a:srgbClr>
                  </a:outerShdw>
                </a:effectLst>
                <a:latin typeface="+mn-lt"/>
                <a:cs typeface="Times New Roman" panose="02020603050405020304" pitchFamily="18" charset="0"/>
              </a:rPr>
              <a:t>Jeremiah’s Call and Arrest</a:t>
            </a:r>
            <a:br>
              <a:rPr lang="en-US" sz="3600" b="1" dirty="0">
                <a:effectLst>
                  <a:outerShdw blurRad="38100" dist="38100" dir="2700000" algn="tl">
                    <a:srgbClr val="000000">
                      <a:alpha val="43137"/>
                    </a:srgbClr>
                  </a:outerShdw>
                </a:effectLst>
                <a:latin typeface="+mn-lt"/>
                <a:cs typeface="Times New Roman" panose="02020603050405020304" pitchFamily="18" charset="0"/>
              </a:rPr>
            </a:br>
            <a:br>
              <a:rPr lang="en-US" sz="3600" b="1" dirty="0">
                <a:solidFill>
                  <a:schemeClr val="tx1"/>
                </a:solidFill>
                <a:cs typeface="Times New Roman" panose="02020603050405020304" pitchFamily="18" charset="0"/>
              </a:rPr>
            </a:br>
            <a:r>
              <a:rPr lang="en-US" sz="3600" b="1" dirty="0">
                <a:solidFill>
                  <a:schemeClr val="tx1"/>
                </a:solidFill>
                <a:cs typeface="Times New Roman" panose="02020603050405020304" pitchFamily="18" charset="0"/>
              </a:rPr>
              <a:t>Lesson Context </a:t>
            </a:r>
            <a:endParaRPr lang="en-US" sz="3600" dirty="0"/>
          </a:p>
        </p:txBody>
      </p:sp>
      <p:sp>
        <p:nvSpPr>
          <p:cNvPr id="3" name="Text Placeholder 2">
            <a:extLst>
              <a:ext uri="{FF2B5EF4-FFF2-40B4-BE49-F238E27FC236}">
                <a16:creationId xmlns:a16="http://schemas.microsoft.com/office/drawing/2014/main" id="{E787D10C-AD40-244E-8490-197589E83FA8}"/>
              </a:ext>
            </a:extLst>
          </p:cNvPr>
          <p:cNvSpPr>
            <a:spLocks noGrp="1"/>
          </p:cNvSpPr>
          <p:nvPr>
            <p:ph type="body" idx="1"/>
          </p:nvPr>
        </p:nvSpPr>
        <p:spPr>
          <a:xfrm>
            <a:off x="1795346" y="1929161"/>
            <a:ext cx="9608905" cy="4151861"/>
          </a:xfrm>
        </p:spPr>
        <p:txBody>
          <a:bodyPr>
            <a:normAutofit fontScale="47500" lnSpcReduction="20000"/>
          </a:bodyPr>
          <a:lstStyle/>
          <a:p>
            <a:pPr marL="457200" indent="-457200">
              <a:buFontTx/>
              <a:buChar char="-"/>
            </a:pPr>
            <a:endParaRPr lang="en-US" sz="3200" dirty="0">
              <a:solidFill>
                <a:schemeClr val="tx1"/>
              </a:solidFill>
            </a:endParaRPr>
          </a:p>
          <a:p>
            <a:endParaRPr lang="en-US" sz="3600" dirty="0">
              <a:solidFill>
                <a:schemeClr val="tx1"/>
              </a:solidFill>
            </a:endParaRPr>
          </a:p>
          <a:p>
            <a:endParaRPr lang="en-US" sz="3600" dirty="0">
              <a:solidFill>
                <a:schemeClr val="tx1"/>
              </a:solidFill>
            </a:endParaRPr>
          </a:p>
          <a:p>
            <a:endParaRPr lang="en-US" sz="3600" dirty="0">
              <a:solidFill>
                <a:schemeClr val="tx1"/>
              </a:solidFill>
            </a:endParaRPr>
          </a:p>
          <a:p>
            <a:endParaRPr lang="en-US" sz="3900" dirty="0">
              <a:solidFill>
                <a:schemeClr val="tx1"/>
              </a:solidFill>
            </a:endParaRPr>
          </a:p>
          <a:p>
            <a:endParaRPr lang="en-US" sz="12800" dirty="0">
              <a:solidFill>
                <a:schemeClr val="tx1"/>
              </a:solidFill>
            </a:endParaRPr>
          </a:p>
          <a:p>
            <a:r>
              <a:rPr lang="en-US" sz="7600" dirty="0">
                <a:solidFill>
                  <a:schemeClr val="tx1"/>
                </a:solidFill>
                <a:latin typeface="Times New Roman" panose="02020603050405020304" pitchFamily="18" charset="0"/>
                <a:cs typeface="Times New Roman" panose="02020603050405020304" pitchFamily="18" charset="0"/>
              </a:rPr>
              <a:t>First, we will look at how the ministry of Jeremiah began – and then, how it was received and perceived. </a:t>
            </a:r>
          </a:p>
          <a:p>
            <a:endParaRPr lang="en-US" sz="4600" dirty="0">
              <a:solidFill>
                <a:schemeClr val="tx1"/>
              </a:solidFill>
            </a:endParaRPr>
          </a:p>
          <a:p>
            <a:endParaRPr lang="en-US" sz="5800" dirty="0">
              <a:solidFill>
                <a:schemeClr val="tx1"/>
              </a:solidFill>
            </a:endParaRPr>
          </a:p>
          <a:p>
            <a:endParaRPr lang="en-US" sz="36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a:p>
            <a:endParaRPr lang="en-US" sz="3200" dirty="0">
              <a:solidFill>
                <a:schemeClr val="tx1"/>
              </a:solidFill>
            </a:endParaRPr>
          </a:p>
        </p:txBody>
      </p:sp>
      <p:sp>
        <p:nvSpPr>
          <p:cNvPr id="4" name="Slide Number Placeholder 3">
            <a:extLst>
              <a:ext uri="{FF2B5EF4-FFF2-40B4-BE49-F238E27FC236}">
                <a16:creationId xmlns:a16="http://schemas.microsoft.com/office/drawing/2014/main" id="{C5E72EFE-206C-5845-BB64-41BCB286CAE2}"/>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3781516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5D883-B909-5B40-AF22-3E40145E088F}"/>
              </a:ext>
            </a:extLst>
          </p:cNvPr>
          <p:cNvSpPr>
            <a:spLocks noGrp="1"/>
          </p:cNvSpPr>
          <p:nvPr>
            <p:ph type="ctrTitle"/>
          </p:nvPr>
        </p:nvSpPr>
        <p:spPr>
          <a:xfrm>
            <a:off x="1514221" y="0"/>
            <a:ext cx="8272314" cy="4796927"/>
          </a:xfrm>
        </p:spPr>
        <p:txBody>
          <a:bodyPr>
            <a:normAutofit fontScale="90000"/>
          </a:bodyPr>
          <a:lstStyle/>
          <a:p>
            <a:pPr algn="ct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25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u="sng" dirty="0">
                <a:effectLst>
                  <a:outerShdw blurRad="38100" dist="38100" dir="2700000" algn="tl">
                    <a:srgbClr val="000000">
                      <a:alpha val="43137"/>
                    </a:srgbClr>
                  </a:outerShdw>
                </a:effectLst>
                <a:latin typeface="+mn-lt"/>
                <a:cs typeface="Times New Roman" panose="02020603050405020304" pitchFamily="18" charset="0"/>
              </a:rPr>
              <a:t>NEXT</a:t>
            </a:r>
            <a:r>
              <a:rPr lang="en-US" sz="4000" b="1" dirty="0">
                <a:effectLst>
                  <a:outerShdw blurRad="38100" dist="38100" dir="2700000" algn="tl">
                    <a:srgbClr val="000000">
                      <a:alpha val="43137"/>
                    </a:srgbClr>
                  </a:outerShdw>
                </a:effectLst>
                <a:latin typeface="+mn-lt"/>
                <a:cs typeface="Times New Roman" panose="02020603050405020304" pitchFamily="18" charset="0"/>
              </a:rPr>
              <a:t> Sunday School Live Lesson </a:t>
            </a:r>
            <a:br>
              <a:rPr lang="en-US" sz="4000" b="1" dirty="0">
                <a:effectLst>
                  <a:outerShdw blurRad="38100" dist="38100" dir="2700000" algn="tl">
                    <a:srgbClr val="000000">
                      <a:alpha val="43137"/>
                    </a:srgbClr>
                  </a:outerShdw>
                </a:effectLst>
                <a:latin typeface="+mn-lt"/>
                <a:cs typeface="Times New Roman" panose="02020603050405020304" pitchFamily="18" charset="0"/>
              </a:rPr>
            </a:br>
            <a:br>
              <a:rPr lang="en-US" sz="4000" b="1" dirty="0">
                <a:effectLst>
                  <a:outerShdw blurRad="38100" dist="38100" dir="2700000" algn="tl">
                    <a:srgbClr val="000000">
                      <a:alpha val="43137"/>
                    </a:srgbClr>
                  </a:outerShdw>
                </a:effectLst>
                <a:latin typeface="+mn-lt"/>
                <a:cs typeface="Times New Roman" panose="02020603050405020304" pitchFamily="18" charset="0"/>
              </a:rPr>
            </a:br>
            <a:r>
              <a:rPr lang="en-US" sz="4000" b="1" dirty="0">
                <a:effectLst>
                  <a:outerShdw blurRad="38100" dist="38100" dir="2700000" algn="tl">
                    <a:srgbClr val="000000">
                      <a:alpha val="43137"/>
                    </a:srgbClr>
                  </a:outerShdw>
                </a:effectLst>
                <a:latin typeface="+mn-lt"/>
                <a:cs typeface="Times New Roman" panose="02020603050405020304" pitchFamily="18" charset="0"/>
              </a:rPr>
              <a:t>October 12, 2025</a:t>
            </a:r>
            <a:br>
              <a:rPr lang="en-US" sz="4000" b="1" dirty="0">
                <a:effectLst>
                  <a:outerShdw blurRad="38100" dist="38100" dir="2700000" algn="tl">
                    <a:srgbClr val="000000">
                      <a:alpha val="43137"/>
                    </a:srgbClr>
                  </a:outerShdw>
                </a:effectLst>
                <a:latin typeface="+mn-lt"/>
                <a:cs typeface="Times New Roman" panose="02020603050405020304" pitchFamily="18" charset="0"/>
              </a:rPr>
            </a:br>
            <a:br>
              <a:rPr lang="en-US" sz="3600" b="1" dirty="0">
                <a:effectLst>
                  <a:outerShdw blurRad="38100" dist="38100" dir="2700000" algn="tl">
                    <a:srgbClr val="000000">
                      <a:alpha val="43137"/>
                    </a:srgbClr>
                  </a:outerShdw>
                </a:effectLst>
                <a:latin typeface="+mn-lt"/>
                <a:cs typeface="Times New Roman" panose="02020603050405020304" pitchFamily="18" charset="0"/>
              </a:rPr>
            </a:br>
            <a:r>
              <a:rPr lang="en-US" sz="4000" b="1" dirty="0">
                <a:effectLst>
                  <a:outerShdw blurRad="38100" dist="38100" dir="2700000" algn="tl">
                    <a:srgbClr val="000000">
                      <a:alpha val="43137"/>
                    </a:srgbClr>
                  </a:outerShdw>
                </a:effectLst>
                <a:latin typeface="+mn-lt"/>
                <a:cs typeface="Times New Roman" panose="02020603050405020304" pitchFamily="18" charset="0"/>
              </a:rPr>
              <a:t>Jeremiah’s Message</a:t>
            </a:r>
            <a:br>
              <a:rPr lang="en-US" sz="4000" b="1" dirty="0">
                <a:effectLst>
                  <a:outerShdw blurRad="38100" dist="38100" dir="2700000" algn="tl">
                    <a:srgbClr val="000000">
                      <a:alpha val="43137"/>
                    </a:srgbClr>
                  </a:outerShdw>
                </a:effectLst>
                <a:latin typeface="+mn-lt"/>
                <a:cs typeface="Times New Roman" panose="02020603050405020304" pitchFamily="18" charset="0"/>
              </a:rPr>
            </a:br>
            <a:br>
              <a:rPr lang="en-US" sz="4000" b="1" dirty="0">
                <a:effectLst>
                  <a:outerShdw blurRad="38100" dist="38100" dir="2700000" algn="tl">
                    <a:srgbClr val="000000">
                      <a:alpha val="43137"/>
                    </a:srgbClr>
                  </a:outerShdw>
                </a:effectLst>
                <a:latin typeface="+mn-lt"/>
                <a:cs typeface="Times New Roman" panose="02020603050405020304" pitchFamily="18" charset="0"/>
              </a:rPr>
            </a:br>
            <a:r>
              <a:rPr lang="en-US" sz="4000" b="1" dirty="0">
                <a:solidFill>
                  <a:schemeClr val="tx1"/>
                </a:solidFill>
                <a:effectLst>
                  <a:outerShdw blurRad="38100" dist="38100" dir="2700000" algn="tl">
                    <a:srgbClr val="000000">
                      <a:alpha val="43137"/>
                    </a:srgbClr>
                  </a:outerShdw>
                </a:effectLst>
                <a:latin typeface="+mn-lt"/>
                <a:cs typeface="Times New Roman" panose="02020603050405020304" pitchFamily="18" charset="0"/>
              </a:rPr>
              <a:t>Jeremiah 7:1-11, 21-23</a:t>
            </a:r>
            <a:endParaRPr lang="en-US" sz="40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B445D0DF-BA16-4A4E-A9A8-BFAE448063D8}"/>
              </a:ext>
            </a:extLst>
          </p:cNvPr>
          <p:cNvSpPr>
            <a:spLocks noGrp="1"/>
          </p:cNvSpPr>
          <p:nvPr>
            <p:ph type="subTitle" idx="1"/>
          </p:nvPr>
        </p:nvSpPr>
        <p:spPr>
          <a:xfrm>
            <a:off x="1959843" y="6281794"/>
            <a:ext cx="8272314" cy="687755"/>
          </a:xfrm>
        </p:spPr>
        <p:txBody>
          <a:bodyPr>
            <a:noAutofit/>
          </a:bodyPr>
          <a:lstStyle/>
          <a:p>
            <a:r>
              <a:rPr lang="en-US" sz="3200" dirty="0">
                <a:latin typeface="Times New Roman" panose="02020603050405020304" pitchFamily="18" charset="0"/>
                <a:cs typeface="Times New Roman" panose="02020603050405020304" pitchFamily="18" charset="0"/>
              </a:rPr>
              <a:t>	                   Instructor: Ralph Gordon</a:t>
            </a:r>
            <a:endParaRPr lang="en-US" sz="3200" b="1" dirty="0">
              <a:latin typeface="Times New Roman" panose="02020603050405020304" pitchFamily="18" charset="0"/>
              <a:cs typeface="Times New Roman" panose="02020603050405020304" pitchFamily="18" charset="0"/>
            </a:endParaRPr>
          </a:p>
        </p:txBody>
      </p:sp>
      <p:sp>
        <p:nvSpPr>
          <p:cNvPr id="8" name="Slide Number Placeholder 7">
            <a:extLst>
              <a:ext uri="{FF2B5EF4-FFF2-40B4-BE49-F238E27FC236}">
                <a16:creationId xmlns:a16="http://schemas.microsoft.com/office/drawing/2014/main" id="{33F7398B-A32F-5843-89B8-9ABF99418A9B}"/>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3327674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589211" y="-134470"/>
            <a:ext cx="9194077" cy="1287376"/>
          </a:xfrm>
        </p:spPr>
        <p:txBody>
          <a:bodyPr>
            <a:normAutofit/>
          </a:bodyPr>
          <a:lstStyle/>
          <a:p>
            <a:br>
              <a:rPr lang="en-US" b="1" dirty="0"/>
            </a:br>
            <a:r>
              <a:rPr lang="en-US" b="1" dirty="0"/>
              <a:t>Jeremiah 1:6 (NIV)</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589211" y="1152906"/>
            <a:ext cx="7482635" cy="5268045"/>
          </a:xfrm>
        </p:spPr>
        <p:txBody>
          <a:bodyPr>
            <a:normAutofit/>
          </a:bodyPr>
          <a:lstStyle/>
          <a:p>
            <a:pPr marL="0" indent="0">
              <a:buNone/>
            </a:pPr>
            <a:endParaRPr lang="en-US" sz="32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“Alas, Sovereign LORD,” I said, “I do not know how to speak; I am too young.”</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200" dirty="0">
              <a:solidFill>
                <a:schemeClr val="tx1"/>
              </a:solidFill>
            </a:endParaRPr>
          </a:p>
          <a:p>
            <a:pPr marL="0" indent="0">
              <a:buNone/>
            </a:pPr>
            <a:endParaRPr lang="en-US" sz="3200" dirty="0">
              <a:solidFill>
                <a:schemeClr val="tx1"/>
              </a:solidFill>
            </a:endParaRPr>
          </a:p>
          <a:p>
            <a:pPr marL="0" indent="0">
              <a:buNone/>
            </a:pPr>
            <a:endParaRPr lang="en-US" sz="3600" dirty="0">
              <a:solidFill>
                <a:schemeClr val="tx1"/>
              </a:solidFill>
            </a:endParaRPr>
          </a:p>
          <a:p>
            <a:pPr marL="0" indent="0">
              <a:buNone/>
            </a:pPr>
            <a:endParaRPr lang="en-US" sz="11100" dirty="0">
              <a:solidFill>
                <a:schemeClr val="tx1"/>
              </a:solidFill>
            </a:endParaRPr>
          </a:p>
          <a:p>
            <a:pPr marL="0" indent="0">
              <a:buNone/>
            </a:pPr>
            <a:endParaRPr lang="en-US" sz="11100"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3707843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589211" y="-134470"/>
            <a:ext cx="9194077" cy="1287376"/>
          </a:xfrm>
        </p:spPr>
        <p:txBody>
          <a:bodyPr>
            <a:normAutofit/>
          </a:bodyPr>
          <a:lstStyle/>
          <a:p>
            <a:br>
              <a:rPr lang="en-US" b="1" dirty="0"/>
            </a:br>
            <a:r>
              <a:rPr lang="en-US" b="1" dirty="0"/>
              <a:t>Jeremiah 1:7</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589211" y="1152906"/>
            <a:ext cx="7482635" cy="5268045"/>
          </a:xfrm>
        </p:spPr>
        <p:txBody>
          <a:bodyPr>
            <a:normAutofit/>
          </a:bodyPr>
          <a:lstStyle/>
          <a:p>
            <a:pPr marL="0" indent="0">
              <a:buNone/>
            </a:pPr>
            <a:endParaRPr lang="en-US" sz="32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But the LORD said to me, “Do not say, ‘I am too young.’ You must go to everyone I send you to and say whatever I command you.</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200" dirty="0">
              <a:solidFill>
                <a:schemeClr val="tx1"/>
              </a:solidFill>
            </a:endParaRPr>
          </a:p>
          <a:p>
            <a:pPr marL="0" indent="0">
              <a:buNone/>
            </a:pPr>
            <a:endParaRPr lang="en-US" sz="3200" dirty="0">
              <a:solidFill>
                <a:schemeClr val="tx1"/>
              </a:solidFill>
            </a:endParaRPr>
          </a:p>
          <a:p>
            <a:pPr marL="0" indent="0">
              <a:buNone/>
            </a:pPr>
            <a:endParaRPr lang="en-US" sz="3600" dirty="0">
              <a:solidFill>
                <a:schemeClr val="tx1"/>
              </a:solidFill>
            </a:endParaRPr>
          </a:p>
          <a:p>
            <a:pPr marL="0" indent="0">
              <a:buNone/>
            </a:pPr>
            <a:endParaRPr lang="en-US" sz="11100" dirty="0">
              <a:solidFill>
                <a:schemeClr val="tx1"/>
              </a:solidFill>
            </a:endParaRPr>
          </a:p>
          <a:p>
            <a:pPr marL="0" indent="0">
              <a:buNone/>
            </a:pPr>
            <a:endParaRPr lang="en-US" sz="11100"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41346569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589211" y="-134470"/>
            <a:ext cx="9194077" cy="1287376"/>
          </a:xfrm>
        </p:spPr>
        <p:txBody>
          <a:bodyPr>
            <a:normAutofit/>
          </a:bodyPr>
          <a:lstStyle/>
          <a:p>
            <a:br>
              <a:rPr lang="en-US" b="1" dirty="0"/>
            </a:br>
            <a:r>
              <a:rPr lang="en-US" b="1" dirty="0"/>
              <a:t>Jeremiah 1:8</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589211" y="1152906"/>
            <a:ext cx="7482635" cy="5268045"/>
          </a:xfrm>
        </p:spPr>
        <p:txBody>
          <a:bodyPr>
            <a:normAutofit/>
          </a:bodyPr>
          <a:lstStyle/>
          <a:p>
            <a:pPr marL="0" indent="0">
              <a:buNone/>
            </a:pPr>
            <a:endParaRPr lang="en-US" sz="32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Do not be afraid of them, for I am with you and will rescue you,” declares the LORD.</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200" dirty="0">
              <a:solidFill>
                <a:schemeClr val="tx1"/>
              </a:solidFill>
            </a:endParaRPr>
          </a:p>
          <a:p>
            <a:pPr marL="0" indent="0">
              <a:buNone/>
            </a:pPr>
            <a:endParaRPr lang="en-US" sz="3200" dirty="0">
              <a:solidFill>
                <a:schemeClr val="tx1"/>
              </a:solidFill>
            </a:endParaRPr>
          </a:p>
          <a:p>
            <a:pPr marL="0" indent="0">
              <a:buNone/>
            </a:pPr>
            <a:endParaRPr lang="en-US" sz="3600" dirty="0">
              <a:solidFill>
                <a:schemeClr val="tx1"/>
              </a:solidFill>
            </a:endParaRPr>
          </a:p>
          <a:p>
            <a:pPr marL="0" indent="0">
              <a:buNone/>
            </a:pPr>
            <a:endParaRPr lang="en-US" sz="11100" dirty="0">
              <a:solidFill>
                <a:schemeClr val="tx1"/>
              </a:solidFill>
            </a:endParaRPr>
          </a:p>
          <a:p>
            <a:pPr marL="0" indent="0">
              <a:buNone/>
            </a:pPr>
            <a:endParaRPr lang="en-US" sz="11100"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2056148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589211" y="-134470"/>
            <a:ext cx="9194077" cy="1287376"/>
          </a:xfrm>
        </p:spPr>
        <p:txBody>
          <a:bodyPr>
            <a:normAutofit/>
          </a:bodyPr>
          <a:lstStyle/>
          <a:p>
            <a:br>
              <a:rPr lang="en-US" b="1" dirty="0"/>
            </a:br>
            <a:r>
              <a:rPr lang="en-US" b="1" dirty="0"/>
              <a:t>Jeremiah 1:9</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589211" y="1152906"/>
            <a:ext cx="7482635" cy="5268045"/>
          </a:xfrm>
        </p:spPr>
        <p:txBody>
          <a:bodyPr>
            <a:normAutofit/>
          </a:bodyPr>
          <a:lstStyle/>
          <a:p>
            <a:pPr marL="0" indent="0">
              <a:buNone/>
            </a:pPr>
            <a:endParaRPr lang="en-US" sz="32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Then the LORD reached out His Hand and touched my mouth and said to me, “I have put my words in your mouth.</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200" dirty="0">
              <a:solidFill>
                <a:schemeClr val="tx1"/>
              </a:solidFill>
            </a:endParaRPr>
          </a:p>
          <a:p>
            <a:pPr marL="0" indent="0">
              <a:buNone/>
            </a:pPr>
            <a:endParaRPr lang="en-US" sz="3200" dirty="0">
              <a:solidFill>
                <a:schemeClr val="tx1"/>
              </a:solidFill>
            </a:endParaRPr>
          </a:p>
          <a:p>
            <a:pPr marL="0" indent="0">
              <a:buNone/>
            </a:pPr>
            <a:endParaRPr lang="en-US" sz="3600" dirty="0">
              <a:solidFill>
                <a:schemeClr val="tx1"/>
              </a:solidFill>
            </a:endParaRPr>
          </a:p>
          <a:p>
            <a:pPr marL="0" indent="0">
              <a:buNone/>
            </a:pPr>
            <a:endParaRPr lang="en-US" sz="11100" dirty="0">
              <a:solidFill>
                <a:schemeClr val="tx1"/>
              </a:solidFill>
            </a:endParaRPr>
          </a:p>
          <a:p>
            <a:pPr marL="0" indent="0">
              <a:buNone/>
            </a:pPr>
            <a:endParaRPr lang="en-US" sz="11100"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20684806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589211" y="-134470"/>
            <a:ext cx="9194077" cy="1287376"/>
          </a:xfrm>
        </p:spPr>
        <p:txBody>
          <a:bodyPr>
            <a:normAutofit/>
          </a:bodyPr>
          <a:lstStyle/>
          <a:p>
            <a:br>
              <a:rPr lang="en-US" b="1" dirty="0"/>
            </a:br>
            <a:r>
              <a:rPr lang="en-US" b="1" dirty="0"/>
              <a:t>Jeremiah 1:10</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589211" y="1152906"/>
            <a:ext cx="7482635" cy="5268045"/>
          </a:xfrm>
        </p:spPr>
        <p:txBody>
          <a:bodyPr>
            <a:normAutofit/>
          </a:bodyPr>
          <a:lstStyle/>
          <a:p>
            <a:pPr marL="0" indent="0">
              <a:buNone/>
            </a:pPr>
            <a:endParaRPr lang="en-US" sz="32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See, today I appoint you over nations and kingdoms to uproot and tear down, to destroy and overthrow, to build and to plant.”</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200" dirty="0">
              <a:solidFill>
                <a:schemeClr val="tx1"/>
              </a:solidFill>
            </a:endParaRPr>
          </a:p>
          <a:p>
            <a:pPr marL="0" indent="0">
              <a:buNone/>
            </a:pPr>
            <a:endParaRPr lang="en-US" sz="3200" dirty="0">
              <a:solidFill>
                <a:schemeClr val="tx1"/>
              </a:solidFill>
            </a:endParaRPr>
          </a:p>
          <a:p>
            <a:pPr marL="0" indent="0">
              <a:buNone/>
            </a:pPr>
            <a:endParaRPr lang="en-US" sz="3600" dirty="0">
              <a:solidFill>
                <a:schemeClr val="tx1"/>
              </a:solidFill>
            </a:endParaRPr>
          </a:p>
          <a:p>
            <a:pPr marL="0" indent="0">
              <a:buNone/>
            </a:pPr>
            <a:endParaRPr lang="en-US" sz="11100" dirty="0">
              <a:solidFill>
                <a:schemeClr val="tx1"/>
              </a:solidFill>
            </a:endParaRPr>
          </a:p>
          <a:p>
            <a:pPr marL="0" indent="0">
              <a:buNone/>
            </a:pPr>
            <a:endParaRPr lang="en-US" sz="11100"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2116914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589211" y="-134470"/>
            <a:ext cx="9194077" cy="1287376"/>
          </a:xfrm>
        </p:spPr>
        <p:txBody>
          <a:bodyPr>
            <a:normAutofit/>
          </a:bodyPr>
          <a:lstStyle/>
          <a:p>
            <a:br>
              <a:rPr lang="en-US" b="1" dirty="0"/>
            </a:br>
            <a:r>
              <a:rPr lang="en-US" b="1" dirty="0"/>
              <a:t>Jeremiah 26:8</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589211" y="1152906"/>
            <a:ext cx="7482635" cy="5268045"/>
          </a:xfrm>
        </p:spPr>
        <p:txBody>
          <a:bodyPr>
            <a:normAutofit/>
          </a:bodyPr>
          <a:lstStyle/>
          <a:p>
            <a:pPr marL="0" indent="0">
              <a:buNone/>
            </a:pPr>
            <a:endParaRPr lang="en-US" sz="32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But as soon as Jeremiah finished telling all the people everything the LORD had commanded him to say, the priests, the prophets and all the people seized him and said, “You must die!”</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200" dirty="0">
              <a:solidFill>
                <a:schemeClr val="tx1"/>
              </a:solidFill>
            </a:endParaRPr>
          </a:p>
          <a:p>
            <a:pPr marL="0" indent="0">
              <a:buNone/>
            </a:pPr>
            <a:endParaRPr lang="en-US" sz="3200" dirty="0">
              <a:solidFill>
                <a:schemeClr val="tx1"/>
              </a:solidFill>
            </a:endParaRPr>
          </a:p>
          <a:p>
            <a:pPr marL="0" indent="0">
              <a:buNone/>
            </a:pPr>
            <a:endParaRPr lang="en-US" sz="3600" dirty="0">
              <a:solidFill>
                <a:schemeClr val="tx1"/>
              </a:solidFill>
            </a:endParaRPr>
          </a:p>
          <a:p>
            <a:pPr marL="0" indent="0">
              <a:buNone/>
            </a:pPr>
            <a:endParaRPr lang="en-US" sz="11100" dirty="0">
              <a:solidFill>
                <a:schemeClr val="tx1"/>
              </a:solidFill>
            </a:endParaRPr>
          </a:p>
          <a:p>
            <a:pPr marL="0" indent="0">
              <a:buNone/>
            </a:pPr>
            <a:endParaRPr lang="en-US" sz="11100"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10479041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589211" y="-134470"/>
            <a:ext cx="9194077" cy="1287376"/>
          </a:xfrm>
        </p:spPr>
        <p:txBody>
          <a:bodyPr>
            <a:normAutofit/>
          </a:bodyPr>
          <a:lstStyle/>
          <a:p>
            <a:br>
              <a:rPr lang="en-US" b="1" dirty="0"/>
            </a:br>
            <a:r>
              <a:rPr lang="en-US" b="1" dirty="0"/>
              <a:t>Jeremiah 26:9</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589211" y="1152906"/>
            <a:ext cx="7482635" cy="5268045"/>
          </a:xfrm>
        </p:spPr>
        <p:txBody>
          <a:bodyPr>
            <a:normAutofit/>
          </a:bodyPr>
          <a:lstStyle/>
          <a:p>
            <a:pPr marL="0" indent="0">
              <a:buNone/>
            </a:pPr>
            <a:endParaRPr lang="en-US" sz="32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Why do you prophesy in the LORD’s Name that this house will be like Shiloh and this city will be desolate and deserted?” And all the people crowded around Jeremiah in the House of the LORD.</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200" dirty="0">
              <a:solidFill>
                <a:schemeClr val="tx1"/>
              </a:solidFill>
            </a:endParaRPr>
          </a:p>
          <a:p>
            <a:pPr marL="0" indent="0">
              <a:buNone/>
            </a:pPr>
            <a:endParaRPr lang="en-US" sz="3200" dirty="0">
              <a:solidFill>
                <a:schemeClr val="tx1"/>
              </a:solidFill>
            </a:endParaRPr>
          </a:p>
          <a:p>
            <a:pPr marL="0" indent="0">
              <a:buNone/>
            </a:pPr>
            <a:endParaRPr lang="en-US" sz="3600" dirty="0">
              <a:solidFill>
                <a:schemeClr val="tx1"/>
              </a:solidFill>
            </a:endParaRPr>
          </a:p>
          <a:p>
            <a:pPr marL="0" indent="0">
              <a:buNone/>
            </a:pPr>
            <a:endParaRPr lang="en-US" sz="11100" dirty="0">
              <a:solidFill>
                <a:schemeClr val="tx1"/>
              </a:solidFill>
            </a:endParaRPr>
          </a:p>
          <a:p>
            <a:pPr marL="0" indent="0">
              <a:buNone/>
            </a:pPr>
            <a:endParaRPr lang="en-US" sz="11100"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20674481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589211" y="-134470"/>
            <a:ext cx="9194077" cy="1287376"/>
          </a:xfrm>
        </p:spPr>
        <p:txBody>
          <a:bodyPr>
            <a:normAutofit/>
          </a:bodyPr>
          <a:lstStyle/>
          <a:p>
            <a:br>
              <a:rPr lang="en-US" b="1" dirty="0"/>
            </a:br>
            <a:r>
              <a:rPr lang="en-US" b="1" dirty="0"/>
              <a:t>Jeremiah 26:12</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589211" y="1152906"/>
            <a:ext cx="7482635" cy="5268045"/>
          </a:xfrm>
        </p:spPr>
        <p:txBody>
          <a:bodyPr>
            <a:normAutofit/>
          </a:bodyPr>
          <a:lstStyle/>
          <a:p>
            <a:pPr marL="0" indent="0">
              <a:buNone/>
            </a:pPr>
            <a:endParaRPr lang="en-US" sz="32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Then Jeremiah said to all the officials and all the people: “The LORD sent me to prophesy against this house and this city all the things you have heard. </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200" dirty="0">
              <a:solidFill>
                <a:schemeClr val="tx1"/>
              </a:solidFill>
            </a:endParaRPr>
          </a:p>
          <a:p>
            <a:pPr marL="0" indent="0">
              <a:buNone/>
            </a:pPr>
            <a:endParaRPr lang="en-US" sz="3200" dirty="0">
              <a:solidFill>
                <a:schemeClr val="tx1"/>
              </a:solidFill>
            </a:endParaRPr>
          </a:p>
          <a:p>
            <a:pPr marL="0" indent="0">
              <a:buNone/>
            </a:pPr>
            <a:endParaRPr lang="en-US" sz="3600" dirty="0">
              <a:solidFill>
                <a:schemeClr val="tx1"/>
              </a:solidFill>
            </a:endParaRPr>
          </a:p>
          <a:p>
            <a:pPr marL="0" indent="0">
              <a:buNone/>
            </a:pPr>
            <a:endParaRPr lang="en-US" sz="11100" dirty="0">
              <a:solidFill>
                <a:schemeClr val="tx1"/>
              </a:solidFill>
            </a:endParaRPr>
          </a:p>
          <a:p>
            <a:pPr marL="0" indent="0">
              <a:buNone/>
            </a:pPr>
            <a:endParaRPr lang="en-US" sz="11100"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37078971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589211" y="-134470"/>
            <a:ext cx="9194077" cy="1287376"/>
          </a:xfrm>
        </p:spPr>
        <p:txBody>
          <a:bodyPr>
            <a:normAutofit/>
          </a:bodyPr>
          <a:lstStyle/>
          <a:p>
            <a:br>
              <a:rPr lang="en-US" b="1" dirty="0"/>
            </a:br>
            <a:r>
              <a:rPr lang="en-US" b="1" dirty="0"/>
              <a:t>Jeremiah 26:13</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589211" y="1152906"/>
            <a:ext cx="7482635" cy="5268045"/>
          </a:xfrm>
        </p:spPr>
        <p:txBody>
          <a:bodyPr>
            <a:normAutofit/>
          </a:bodyPr>
          <a:lstStyle/>
          <a:p>
            <a:pPr marL="0" indent="0">
              <a:buNone/>
            </a:pPr>
            <a:endParaRPr lang="en-US" sz="32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Now reform your ways and your actions and obey the LORD your God. Then the LORD will relent and not bring the disaster He has pronounced against you.</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200" dirty="0">
              <a:solidFill>
                <a:schemeClr val="tx1"/>
              </a:solidFill>
            </a:endParaRPr>
          </a:p>
          <a:p>
            <a:pPr marL="0" indent="0">
              <a:buNone/>
            </a:pPr>
            <a:endParaRPr lang="en-US" sz="3200" dirty="0">
              <a:solidFill>
                <a:schemeClr val="tx1"/>
              </a:solidFill>
            </a:endParaRPr>
          </a:p>
          <a:p>
            <a:pPr marL="0" indent="0">
              <a:buNone/>
            </a:pPr>
            <a:endParaRPr lang="en-US" sz="3600" dirty="0">
              <a:solidFill>
                <a:schemeClr val="tx1"/>
              </a:solidFill>
            </a:endParaRPr>
          </a:p>
          <a:p>
            <a:pPr marL="0" indent="0">
              <a:buNone/>
            </a:pPr>
            <a:endParaRPr lang="en-US" sz="11100" dirty="0">
              <a:solidFill>
                <a:schemeClr val="tx1"/>
              </a:solidFill>
            </a:endParaRPr>
          </a:p>
          <a:p>
            <a:pPr marL="0" indent="0">
              <a:buNone/>
            </a:pPr>
            <a:endParaRPr lang="en-US" sz="11100"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22658408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589211" y="-134470"/>
            <a:ext cx="9194077" cy="1287376"/>
          </a:xfrm>
        </p:spPr>
        <p:txBody>
          <a:bodyPr>
            <a:normAutofit/>
          </a:bodyPr>
          <a:lstStyle/>
          <a:p>
            <a:br>
              <a:rPr lang="en-US" b="1" dirty="0"/>
            </a:br>
            <a:r>
              <a:rPr lang="en-US" b="1" dirty="0"/>
              <a:t>Jeremiah 26:14</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589211" y="1152906"/>
            <a:ext cx="7482635" cy="5268045"/>
          </a:xfrm>
        </p:spPr>
        <p:txBody>
          <a:bodyPr>
            <a:normAutofit/>
          </a:bodyPr>
          <a:lstStyle/>
          <a:p>
            <a:pPr marL="0" indent="0">
              <a:buNone/>
            </a:pPr>
            <a:endParaRPr lang="en-US" sz="32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As for me, I am in your hands; do with me whatever you think is good and right.</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200" dirty="0">
              <a:solidFill>
                <a:schemeClr val="tx1"/>
              </a:solidFill>
            </a:endParaRPr>
          </a:p>
          <a:p>
            <a:pPr marL="0" indent="0">
              <a:buNone/>
            </a:pPr>
            <a:endParaRPr lang="en-US" sz="3200" dirty="0">
              <a:solidFill>
                <a:schemeClr val="tx1"/>
              </a:solidFill>
            </a:endParaRPr>
          </a:p>
          <a:p>
            <a:pPr marL="0" indent="0">
              <a:buNone/>
            </a:pPr>
            <a:endParaRPr lang="en-US" sz="3600" dirty="0">
              <a:solidFill>
                <a:schemeClr val="tx1"/>
              </a:solidFill>
            </a:endParaRPr>
          </a:p>
          <a:p>
            <a:pPr marL="0" indent="0">
              <a:buNone/>
            </a:pPr>
            <a:endParaRPr lang="en-US" sz="11100" dirty="0">
              <a:solidFill>
                <a:schemeClr val="tx1"/>
              </a:solidFill>
            </a:endParaRPr>
          </a:p>
          <a:p>
            <a:pPr marL="0" indent="0">
              <a:buNone/>
            </a:pPr>
            <a:endParaRPr lang="en-US" sz="11100"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3981757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5D883-B909-5B40-AF22-3E40145E088F}"/>
              </a:ext>
            </a:extLst>
          </p:cNvPr>
          <p:cNvSpPr>
            <a:spLocks noGrp="1"/>
          </p:cNvSpPr>
          <p:nvPr>
            <p:ph type="ctrTitle"/>
          </p:nvPr>
        </p:nvSpPr>
        <p:spPr>
          <a:xfrm>
            <a:off x="1514221" y="97738"/>
            <a:ext cx="8272314" cy="5419164"/>
          </a:xfrm>
        </p:spPr>
        <p:txBody>
          <a:bodyPr>
            <a:normAutofit fontScale="90000"/>
          </a:bodyPr>
          <a:lstStyle/>
          <a:p>
            <a:pPr algn="ct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25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25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25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25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effectLst>
                  <a:outerShdw blurRad="38100" dist="38100" dir="2700000" algn="tl">
                    <a:srgbClr val="000000">
                      <a:alpha val="43137"/>
                    </a:srgbClr>
                  </a:outerShdw>
                </a:effectLst>
                <a:latin typeface="+mn-lt"/>
                <a:cs typeface="Times New Roman" panose="02020603050405020304" pitchFamily="18" charset="0"/>
              </a:rPr>
              <a:t>Sunday School Lesson </a:t>
            </a:r>
            <a:br>
              <a:rPr lang="en-US" sz="4000" b="1" dirty="0">
                <a:effectLst>
                  <a:outerShdw blurRad="38100" dist="38100" dir="2700000" algn="tl">
                    <a:srgbClr val="000000">
                      <a:alpha val="43137"/>
                    </a:srgbClr>
                  </a:outerShdw>
                </a:effectLst>
                <a:latin typeface="+mn-lt"/>
                <a:cs typeface="Times New Roman" panose="02020603050405020304" pitchFamily="18" charset="0"/>
              </a:rPr>
            </a:br>
            <a:br>
              <a:rPr lang="en-US" sz="4000" b="1" dirty="0">
                <a:effectLst>
                  <a:outerShdw blurRad="38100" dist="38100" dir="2700000" algn="tl">
                    <a:srgbClr val="000000">
                      <a:alpha val="43137"/>
                    </a:srgbClr>
                  </a:outerShdw>
                </a:effectLst>
                <a:latin typeface="+mn-lt"/>
                <a:cs typeface="Times New Roman" panose="02020603050405020304" pitchFamily="18" charset="0"/>
              </a:rPr>
            </a:br>
            <a:r>
              <a:rPr lang="en-US" sz="4000" b="1" dirty="0">
                <a:effectLst>
                  <a:outerShdw blurRad="38100" dist="38100" dir="2700000" algn="tl">
                    <a:srgbClr val="000000">
                      <a:alpha val="43137"/>
                    </a:srgbClr>
                  </a:outerShdw>
                </a:effectLst>
                <a:latin typeface="+mn-lt"/>
                <a:cs typeface="Times New Roman" panose="02020603050405020304" pitchFamily="18" charset="0"/>
              </a:rPr>
              <a:t>October 5, 2025</a:t>
            </a:r>
            <a:b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3600" b="1" dirty="0">
                <a:effectLst>
                  <a:outerShdw blurRad="38100" dist="38100" dir="2700000" algn="tl">
                    <a:srgbClr val="000000">
                      <a:alpha val="43137"/>
                    </a:srgbClr>
                  </a:outerShdw>
                </a:effectLst>
                <a:latin typeface="+mn-lt"/>
                <a:cs typeface="Times New Roman" panose="02020603050405020304" pitchFamily="18" charset="0"/>
              </a:rPr>
            </a:br>
            <a:r>
              <a:rPr lang="en-US" sz="4000" b="1" dirty="0">
                <a:effectLst>
                  <a:outerShdw blurRad="38100" dist="38100" dir="2700000" algn="tl">
                    <a:srgbClr val="000000">
                      <a:alpha val="43137"/>
                    </a:srgbClr>
                  </a:outerShdw>
                </a:effectLst>
                <a:latin typeface="+mn-lt"/>
                <a:cs typeface="Times New Roman" panose="02020603050405020304" pitchFamily="18" charset="0"/>
              </a:rPr>
              <a:t>Jeremiah’s Call and Arrest</a:t>
            </a:r>
            <a:br>
              <a:rPr lang="en-US" sz="4000" b="1" dirty="0">
                <a:effectLst>
                  <a:outerShdw blurRad="38100" dist="38100" dir="2700000" algn="tl">
                    <a:srgbClr val="000000">
                      <a:alpha val="43137"/>
                    </a:srgbClr>
                  </a:outerShdw>
                </a:effectLst>
                <a:latin typeface="+mn-lt"/>
                <a:cs typeface="Times New Roman" panose="02020603050405020304" pitchFamily="18" charset="0"/>
              </a:rPr>
            </a:br>
            <a:br>
              <a:rPr lang="en-US" sz="4000" b="1" dirty="0">
                <a:effectLst>
                  <a:outerShdw blurRad="38100" dist="38100" dir="2700000" algn="tl">
                    <a:srgbClr val="000000">
                      <a:alpha val="43137"/>
                    </a:srgbClr>
                  </a:outerShdw>
                </a:effectLst>
                <a:latin typeface="+mn-lt"/>
                <a:cs typeface="Times New Roman" panose="02020603050405020304" pitchFamily="18" charset="0"/>
              </a:rPr>
            </a:br>
            <a:r>
              <a:rPr lang="en-US" sz="4000" b="1" dirty="0">
                <a:solidFill>
                  <a:schemeClr val="tx1"/>
                </a:solidFill>
                <a:effectLst>
                  <a:outerShdw blurRad="38100" dist="38100" dir="2700000" algn="tl">
                    <a:srgbClr val="000000">
                      <a:alpha val="43137"/>
                    </a:srgbClr>
                  </a:outerShdw>
                </a:effectLst>
                <a:latin typeface="+mn-lt"/>
                <a:cs typeface="Times New Roman" panose="02020603050405020304" pitchFamily="18" charset="0"/>
              </a:rPr>
              <a:t>Jeremiah 1:6-10; 26:8-9; 12-15</a:t>
            </a:r>
            <a:endParaRPr lang="en-US" sz="40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B445D0DF-BA16-4A4E-A9A8-BFAE448063D8}"/>
              </a:ext>
            </a:extLst>
          </p:cNvPr>
          <p:cNvSpPr>
            <a:spLocks noGrp="1"/>
          </p:cNvSpPr>
          <p:nvPr>
            <p:ph type="subTitle" idx="1"/>
          </p:nvPr>
        </p:nvSpPr>
        <p:spPr>
          <a:xfrm>
            <a:off x="1700841" y="5969559"/>
            <a:ext cx="8272314" cy="687755"/>
          </a:xfrm>
        </p:spPr>
        <p:txBody>
          <a:bodyPr>
            <a:noAutofit/>
          </a:bodyPr>
          <a:lstStyle/>
          <a:p>
            <a:r>
              <a:rPr lang="en-US" sz="3200" dirty="0">
                <a:latin typeface="Times New Roman" panose="02020603050405020304" pitchFamily="18" charset="0"/>
                <a:cs typeface="Times New Roman" panose="02020603050405020304" pitchFamily="18" charset="0"/>
              </a:rPr>
              <a:t>	                                  Instructor: Ralph Gordon			</a:t>
            </a:r>
            <a:r>
              <a:rPr lang="en-US" sz="3200" b="1" dirty="0">
                <a:latin typeface="Times New Roman" panose="02020603050405020304" pitchFamily="18" charset="0"/>
                <a:cs typeface="Times New Roman" panose="02020603050405020304" pitchFamily="18" charset="0"/>
              </a:rPr>
              <a:t> 	    </a:t>
            </a:r>
          </a:p>
        </p:txBody>
      </p:sp>
      <p:sp>
        <p:nvSpPr>
          <p:cNvPr id="8" name="Slide Number Placeholder 7">
            <a:extLst>
              <a:ext uri="{FF2B5EF4-FFF2-40B4-BE49-F238E27FC236}">
                <a16:creationId xmlns:a16="http://schemas.microsoft.com/office/drawing/2014/main" id="{33F7398B-A32F-5843-89B8-9ABF99418A9B}"/>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1110235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589211" y="-134470"/>
            <a:ext cx="9194077" cy="1287376"/>
          </a:xfrm>
        </p:spPr>
        <p:txBody>
          <a:bodyPr>
            <a:normAutofit/>
          </a:bodyPr>
          <a:lstStyle/>
          <a:p>
            <a:br>
              <a:rPr lang="en-US" b="1" dirty="0"/>
            </a:br>
            <a:r>
              <a:rPr lang="en-US" b="1" dirty="0"/>
              <a:t>Jeremiah 26:15</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589211" y="1152906"/>
            <a:ext cx="7482635" cy="5268045"/>
          </a:xfrm>
        </p:spPr>
        <p:txBody>
          <a:bodyPr>
            <a:normAutofit/>
          </a:bodyPr>
          <a:lstStyle/>
          <a:p>
            <a:pPr marL="0" indent="0">
              <a:buNone/>
            </a:pPr>
            <a:endParaRPr lang="en-US" sz="32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Be assured, however, that if you put me to death, you will bring the guilt of innocent blood on yourselves and on this city and on those who live in it, for in truth the LORD has sent me to you to speak all these words in your hearing."</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200" dirty="0">
              <a:solidFill>
                <a:schemeClr val="tx1"/>
              </a:solidFill>
            </a:endParaRPr>
          </a:p>
          <a:p>
            <a:pPr marL="0" indent="0">
              <a:buNone/>
            </a:pPr>
            <a:endParaRPr lang="en-US" sz="3200" dirty="0">
              <a:solidFill>
                <a:schemeClr val="tx1"/>
              </a:solidFill>
            </a:endParaRPr>
          </a:p>
          <a:p>
            <a:pPr marL="0" indent="0">
              <a:buNone/>
            </a:pPr>
            <a:endParaRPr lang="en-US" sz="3600" dirty="0">
              <a:solidFill>
                <a:schemeClr val="tx1"/>
              </a:solidFill>
            </a:endParaRPr>
          </a:p>
          <a:p>
            <a:pPr marL="0" indent="0">
              <a:buNone/>
            </a:pPr>
            <a:endParaRPr lang="en-US" sz="11100" dirty="0">
              <a:solidFill>
                <a:schemeClr val="tx1"/>
              </a:solidFill>
            </a:endParaRPr>
          </a:p>
          <a:p>
            <a:pPr marL="0" indent="0">
              <a:buNone/>
            </a:pPr>
            <a:endParaRPr lang="en-US" sz="11100"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5102701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CDD7B-EE43-F247-9FEF-0C8E24582D7D}"/>
              </a:ext>
            </a:extLst>
          </p:cNvPr>
          <p:cNvSpPr>
            <a:spLocks noGrp="1"/>
          </p:cNvSpPr>
          <p:nvPr>
            <p:ph type="title"/>
          </p:nvPr>
        </p:nvSpPr>
        <p:spPr>
          <a:xfrm>
            <a:off x="2408663" y="255494"/>
            <a:ext cx="9251525" cy="6347012"/>
          </a:xfrm>
        </p:spPr>
        <p:txBody>
          <a:bodyPr>
            <a:normAutofit/>
          </a:bodyPr>
          <a:lstStyle/>
          <a:p>
            <a:r>
              <a:rPr lang="en-US" b="1" dirty="0"/>
              <a:t>Remember this:</a:t>
            </a:r>
          </a:p>
        </p:txBody>
      </p:sp>
      <p:sp>
        <p:nvSpPr>
          <p:cNvPr id="3" name="Content Placeholder 2">
            <a:extLst>
              <a:ext uri="{FF2B5EF4-FFF2-40B4-BE49-F238E27FC236}">
                <a16:creationId xmlns:a16="http://schemas.microsoft.com/office/drawing/2014/main" id="{09A373B1-A594-8A43-9C72-6824452A6DAF}"/>
              </a:ext>
            </a:extLst>
          </p:cNvPr>
          <p:cNvSpPr>
            <a:spLocks noGrp="1"/>
          </p:cNvSpPr>
          <p:nvPr>
            <p:ph idx="1"/>
          </p:nvPr>
        </p:nvSpPr>
        <p:spPr>
          <a:xfrm>
            <a:off x="2408663" y="1152907"/>
            <a:ext cx="7542161" cy="5449599"/>
          </a:xfrm>
        </p:spPr>
        <p:txBody>
          <a:bodyPr>
            <a:normAutofit/>
          </a:bodyPr>
          <a:lstStyle/>
          <a:p>
            <a:pPr marL="0" indent="0">
              <a:buNone/>
            </a:pPr>
            <a:endParaRPr lang="en-US" sz="3600" dirty="0">
              <a:solidFill>
                <a:schemeClr val="tx1"/>
              </a:solidFill>
            </a:endParaRPr>
          </a:p>
          <a:p>
            <a:pPr marL="0" indent="0">
              <a:buNone/>
            </a:pPr>
            <a:r>
              <a:rPr lang="en-US" sz="3600" dirty="0">
                <a:solidFill>
                  <a:schemeClr val="tx1"/>
                </a:solidFill>
                <a:latin typeface="Times New Roman" panose="02020603050405020304" pitchFamily="18" charset="0"/>
                <a:cs typeface="Times New Roman" panose="02020603050405020304" pitchFamily="18" charset="0"/>
              </a:rPr>
              <a:t>Let us listen to the Words of the Lord, especially from His messengers, and obey what God directs us to do.</a:t>
            </a:r>
          </a:p>
          <a:p>
            <a:pPr marL="0" indent="0">
              <a:buNone/>
            </a:pPr>
            <a:endParaRPr lang="en-US" sz="3600" dirty="0">
              <a:solidFill>
                <a:schemeClr val="tx1"/>
              </a:solidFill>
            </a:endParaRPr>
          </a:p>
          <a:p>
            <a:pPr marL="0" indent="0">
              <a:buNone/>
            </a:pPr>
            <a:endParaRPr lang="en-US" sz="3600" dirty="0">
              <a:solidFill>
                <a:schemeClr val="tx1"/>
              </a:solidFill>
            </a:endParaRPr>
          </a:p>
          <a:p>
            <a:pPr marL="0" indent="0">
              <a:buNone/>
            </a:pPr>
            <a:endParaRPr lang="en-US" sz="3600" b="1" dirty="0">
              <a:solidFill>
                <a:schemeClr val="tx1"/>
              </a:solidFill>
            </a:endParaRPr>
          </a:p>
          <a:p>
            <a:pPr marL="0" indent="0">
              <a:buNone/>
            </a:pPr>
            <a:endParaRPr lang="en-US" sz="2400" b="1" dirty="0">
              <a:solidFill>
                <a:schemeClr val="tx1"/>
              </a:solidFill>
            </a:endParaRPr>
          </a:p>
          <a:p>
            <a:pPr marL="0" indent="0">
              <a:buNone/>
            </a:pPr>
            <a:endParaRPr lang="en-US" sz="3200" b="1" dirty="0">
              <a:solidFill>
                <a:schemeClr val="tx1"/>
              </a:solidFill>
            </a:endParaRPr>
          </a:p>
          <a:p>
            <a:pPr marL="0" indent="0">
              <a:buNone/>
            </a:pPr>
            <a:endParaRPr lang="en-US" sz="3200" b="1" dirty="0">
              <a:solidFill>
                <a:schemeClr val="tx1"/>
              </a:solidFill>
            </a:endParaRPr>
          </a:p>
          <a:p>
            <a:pPr marL="0" indent="0">
              <a:buNone/>
            </a:pPr>
            <a:endParaRPr lang="en-US" sz="3200" b="1" dirty="0">
              <a:solidFill>
                <a:schemeClr val="tx1"/>
              </a:solidFill>
            </a:endParaRPr>
          </a:p>
          <a:p>
            <a:pPr marL="0" indent="0">
              <a:buNone/>
            </a:pPr>
            <a:endParaRPr lang="en-US" sz="3200" b="1" dirty="0">
              <a:solidFill>
                <a:schemeClr val="tx1"/>
              </a:solidFill>
            </a:endParaRPr>
          </a:p>
          <a:p>
            <a:pPr marL="0" indent="0">
              <a:buNone/>
            </a:pPr>
            <a:endParaRPr lang="en-US" sz="3200" b="1" dirty="0">
              <a:solidFill>
                <a:schemeClr val="tx1"/>
              </a:solidFill>
            </a:endParaRPr>
          </a:p>
          <a:p>
            <a:pPr marL="0" indent="0">
              <a:buNone/>
            </a:pPr>
            <a:endParaRPr lang="en-US" sz="3200" b="1" dirty="0">
              <a:solidFill>
                <a:schemeClr val="tx1"/>
              </a:solidFill>
            </a:endParaRPr>
          </a:p>
          <a:p>
            <a:pPr marL="0" indent="0">
              <a:buNone/>
            </a:pPr>
            <a:endParaRPr lang="en-US" sz="3200" b="1" dirty="0">
              <a:solidFill>
                <a:schemeClr val="tx1"/>
              </a:solidFill>
            </a:endParaRPr>
          </a:p>
          <a:p>
            <a:pPr marL="0" indent="0">
              <a:buNone/>
            </a:pPr>
            <a:endParaRPr lang="en-US" sz="3200" b="1" dirty="0">
              <a:solidFill>
                <a:schemeClr val="tx1"/>
              </a:solidFill>
            </a:endParaRPr>
          </a:p>
          <a:p>
            <a:pPr marL="0" indent="0">
              <a:buNone/>
            </a:pPr>
            <a:endParaRPr lang="en-US" sz="3800" dirty="0">
              <a:solidFill>
                <a:schemeClr val="tx1"/>
              </a:solidFill>
            </a:endParaRPr>
          </a:p>
          <a:p>
            <a:pPr marL="0" indent="0">
              <a:buNone/>
            </a:pPr>
            <a:endParaRPr lang="en-US" sz="3800" dirty="0"/>
          </a:p>
        </p:txBody>
      </p:sp>
      <p:sp>
        <p:nvSpPr>
          <p:cNvPr id="4" name="Slide Number Placeholder 3">
            <a:extLst>
              <a:ext uri="{FF2B5EF4-FFF2-40B4-BE49-F238E27FC236}">
                <a16:creationId xmlns:a16="http://schemas.microsoft.com/office/drawing/2014/main" id="{3110734A-FF0E-854B-9D79-DF60AED15499}"/>
              </a:ext>
            </a:extLst>
          </p:cNvPr>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3045032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2C60E-F5A1-AD40-B1DD-FBB81E7A9996}"/>
              </a:ext>
            </a:extLst>
          </p:cNvPr>
          <p:cNvSpPr>
            <a:spLocks noGrp="1"/>
          </p:cNvSpPr>
          <p:nvPr>
            <p:ph type="title"/>
          </p:nvPr>
        </p:nvSpPr>
        <p:spPr>
          <a:xfrm>
            <a:off x="2107580" y="609599"/>
            <a:ext cx="9397031" cy="3349083"/>
          </a:xfrm>
        </p:spPr>
        <p:txBody>
          <a:bodyPr>
            <a:normAutofit fontScale="90000"/>
          </a:bodyPr>
          <a:lstStyle/>
          <a:p>
            <a:r>
              <a:rPr lang="en-US" sz="4000" b="1" dirty="0">
                <a:solidFill>
                  <a:schemeClr val="tx1"/>
                </a:solidFill>
                <a:cs typeface="Times New Roman" panose="02020603050405020304" pitchFamily="18" charset="0"/>
              </a:rPr>
              <a:t>Questions for Us Today </a:t>
            </a:r>
            <a:br>
              <a:rPr lang="en-US" sz="4000" b="1" dirty="0">
                <a:solidFill>
                  <a:schemeClr val="tx1"/>
                </a:solidFill>
                <a:cs typeface="Times New Roman" panose="02020603050405020304" pitchFamily="18" charset="0"/>
              </a:rPr>
            </a:br>
            <a:br>
              <a:rPr lang="en-US" sz="4000" b="1" dirty="0">
                <a:solidFill>
                  <a:schemeClr val="tx1"/>
                </a:solidFill>
                <a:cs typeface="Times New Roman" panose="02020603050405020304" pitchFamily="18" charset="0"/>
              </a:rPr>
            </a:br>
            <a:r>
              <a:rPr lang="en-US" sz="4000" b="1" dirty="0">
                <a:solidFill>
                  <a:schemeClr val="tx1"/>
                </a:solidFill>
                <a:cs typeface="Times New Roman" panose="02020603050405020304" pitchFamily="18" charset="0"/>
              </a:rPr>
              <a:t>October 5, 2025</a:t>
            </a:r>
            <a:br>
              <a:rPr lang="en-US" sz="3600" b="1" dirty="0">
                <a:solidFill>
                  <a:schemeClr val="tx1"/>
                </a:solidFill>
                <a:cs typeface="Times New Roman" panose="02020603050405020304" pitchFamily="18" charset="0"/>
              </a:rPr>
            </a:br>
            <a:br>
              <a:rPr lang="en-US" sz="9600" dirty="0">
                <a:solidFill>
                  <a:schemeClr val="tx1"/>
                </a:solidFill>
                <a:cs typeface="Times New Roman" panose="02020603050405020304" pitchFamily="18" charset="0"/>
              </a:rPr>
            </a:br>
            <a:endParaRPr lang="en-US" dirty="0"/>
          </a:p>
        </p:txBody>
      </p:sp>
      <p:sp>
        <p:nvSpPr>
          <p:cNvPr id="3" name="Text Placeholder 2">
            <a:extLst>
              <a:ext uri="{FF2B5EF4-FFF2-40B4-BE49-F238E27FC236}">
                <a16:creationId xmlns:a16="http://schemas.microsoft.com/office/drawing/2014/main" id="{E787D10C-AD40-244E-8490-197589E83FA8}"/>
              </a:ext>
            </a:extLst>
          </p:cNvPr>
          <p:cNvSpPr>
            <a:spLocks noGrp="1"/>
          </p:cNvSpPr>
          <p:nvPr>
            <p:ph type="body" idx="1"/>
          </p:nvPr>
        </p:nvSpPr>
        <p:spPr>
          <a:xfrm>
            <a:off x="2107580" y="2710149"/>
            <a:ext cx="9397031" cy="3646045"/>
          </a:xfrm>
        </p:spPr>
        <p:txBody>
          <a:bodyPr>
            <a:normAutofit fontScale="25000" lnSpcReduction="20000"/>
          </a:bodyPr>
          <a:lstStyle/>
          <a:p>
            <a:endParaRPr lang="en-US" sz="3200" dirty="0">
              <a:solidFill>
                <a:schemeClr val="tx1"/>
              </a:solidFill>
            </a:endParaRPr>
          </a:p>
          <a:p>
            <a:endParaRPr lang="en-US" sz="3200" dirty="0">
              <a:solidFill>
                <a:schemeClr val="tx1"/>
              </a:solidFill>
            </a:endParaRPr>
          </a:p>
          <a:p>
            <a:r>
              <a:rPr lang="en-US" sz="3600" dirty="0">
                <a:solidFill>
                  <a:schemeClr val="tx1"/>
                </a:solidFill>
              </a:rPr>
              <a:t>s</a:t>
            </a:r>
          </a:p>
          <a:p>
            <a:endParaRPr lang="en-US" sz="11100" dirty="0">
              <a:solidFill>
                <a:schemeClr val="tx1"/>
              </a:solidFill>
            </a:endParaRPr>
          </a:p>
          <a:p>
            <a:endParaRPr lang="en-US" sz="14400" dirty="0">
              <a:solidFill>
                <a:schemeClr val="tx1"/>
              </a:solidFill>
              <a:latin typeface="Times New Roman" panose="02020603050405020304" pitchFamily="18" charset="0"/>
              <a:cs typeface="Times New Roman" panose="02020603050405020304" pitchFamily="18" charset="0"/>
            </a:endParaRPr>
          </a:p>
          <a:p>
            <a:r>
              <a:rPr lang="en-US" sz="14400" dirty="0">
                <a:solidFill>
                  <a:schemeClr val="tx1"/>
                </a:solidFill>
                <a:latin typeface="Times New Roman" panose="02020603050405020304" pitchFamily="18" charset="0"/>
                <a:cs typeface="Times New Roman" panose="02020603050405020304" pitchFamily="18" charset="0"/>
              </a:rPr>
              <a:t>Have you received a calling from the Lord?</a:t>
            </a:r>
          </a:p>
          <a:p>
            <a:endParaRPr lang="en-US" sz="14400" dirty="0">
              <a:solidFill>
                <a:schemeClr val="tx1"/>
              </a:solidFill>
              <a:latin typeface="Times New Roman" panose="02020603050405020304" pitchFamily="18" charset="0"/>
              <a:cs typeface="Times New Roman" panose="02020603050405020304" pitchFamily="18" charset="0"/>
            </a:endParaRPr>
          </a:p>
          <a:p>
            <a:r>
              <a:rPr lang="en-US" sz="14400" dirty="0">
                <a:solidFill>
                  <a:schemeClr val="tx1"/>
                </a:solidFill>
                <a:latin typeface="Times New Roman" panose="02020603050405020304" pitchFamily="18" charset="0"/>
                <a:cs typeface="Times New Roman" panose="02020603050405020304" pitchFamily="18" charset="0"/>
              </a:rPr>
              <a:t>If so, how have you responded?</a:t>
            </a:r>
          </a:p>
          <a:p>
            <a:endParaRPr lang="en-US" sz="11100" dirty="0">
              <a:solidFill>
                <a:schemeClr val="tx1"/>
              </a:solidFill>
              <a:latin typeface="Times New Roman" panose="02020603050405020304" pitchFamily="18" charset="0"/>
              <a:cs typeface="Times New Roman" panose="02020603050405020304" pitchFamily="18" charset="0"/>
            </a:endParaRPr>
          </a:p>
          <a:p>
            <a:endParaRPr lang="en-US" sz="11100" dirty="0">
              <a:solidFill>
                <a:schemeClr val="tx1"/>
              </a:solidFill>
              <a:latin typeface="Times New Roman" panose="02020603050405020304" pitchFamily="18" charset="0"/>
              <a:cs typeface="Times New Roman" panose="02020603050405020304" pitchFamily="18" charset="0"/>
            </a:endParaRPr>
          </a:p>
          <a:p>
            <a:endParaRPr lang="en-US" sz="14400" dirty="0">
              <a:solidFill>
                <a:schemeClr val="tx1"/>
              </a:solidFill>
              <a:latin typeface="Times New Roman" panose="02020603050405020304" pitchFamily="18" charset="0"/>
              <a:cs typeface="Times New Roman" panose="02020603050405020304" pitchFamily="18" charset="0"/>
            </a:endParaRPr>
          </a:p>
          <a:p>
            <a:endParaRPr lang="en-US" sz="3600" dirty="0">
              <a:solidFill>
                <a:schemeClr val="tx1"/>
              </a:solidFill>
            </a:endParaRPr>
          </a:p>
          <a:p>
            <a:endParaRPr lang="en-US" sz="3600" dirty="0">
              <a:solidFill>
                <a:schemeClr val="tx1"/>
              </a:solidFill>
            </a:endParaRPr>
          </a:p>
          <a:p>
            <a:endParaRPr lang="en-US" sz="3600" b="1" dirty="0">
              <a:solidFill>
                <a:schemeClr val="tx1"/>
              </a:solidFill>
            </a:endParaRPr>
          </a:p>
          <a:p>
            <a:endParaRPr lang="en-US" sz="3200" dirty="0">
              <a:solidFill>
                <a:schemeClr val="tx1"/>
              </a:solidFill>
            </a:endParaRPr>
          </a:p>
          <a:p>
            <a:endParaRPr lang="en-US" sz="3200" dirty="0">
              <a:solidFill>
                <a:schemeClr val="tx1"/>
              </a:solidFill>
            </a:endParaRPr>
          </a:p>
        </p:txBody>
      </p:sp>
      <p:sp>
        <p:nvSpPr>
          <p:cNvPr id="4" name="Slide Number Placeholder 3">
            <a:extLst>
              <a:ext uri="{FF2B5EF4-FFF2-40B4-BE49-F238E27FC236}">
                <a16:creationId xmlns:a16="http://schemas.microsoft.com/office/drawing/2014/main" id="{C5E72EFE-206C-5845-BB64-41BCB286CAE2}"/>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989448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2C60E-F5A1-AD40-B1DD-FBB81E7A9996}"/>
              </a:ext>
            </a:extLst>
          </p:cNvPr>
          <p:cNvSpPr>
            <a:spLocks noGrp="1"/>
          </p:cNvSpPr>
          <p:nvPr>
            <p:ph type="title"/>
          </p:nvPr>
        </p:nvSpPr>
        <p:spPr>
          <a:xfrm>
            <a:off x="2260694" y="-465910"/>
            <a:ext cx="9272400" cy="3710049"/>
          </a:xfrm>
        </p:spPr>
        <p:txBody>
          <a:bodyPr>
            <a:normAutofit/>
          </a:bodyPr>
          <a:lstStyle/>
          <a:p>
            <a:br>
              <a:rPr lang="en-US" sz="3600" b="1" dirty="0">
                <a:solidFill>
                  <a:schemeClr val="tx1"/>
                </a:solidFill>
                <a:cs typeface="Times New Roman" panose="02020603050405020304" pitchFamily="18" charset="0"/>
              </a:rPr>
            </a:br>
            <a:br>
              <a:rPr lang="en-US" sz="3600" b="1" dirty="0">
                <a:solidFill>
                  <a:schemeClr val="tx1"/>
                </a:solidFill>
                <a:cs typeface="Times New Roman" panose="02020603050405020304" pitchFamily="18" charset="0"/>
              </a:rPr>
            </a:br>
            <a:r>
              <a:rPr lang="en-US" sz="3600" b="1" dirty="0">
                <a:solidFill>
                  <a:schemeClr val="tx1"/>
                </a:solidFill>
                <a:cs typeface="Times New Roman" panose="02020603050405020304" pitchFamily="18" charset="0"/>
              </a:rPr>
              <a:t>Sunday School Lesson Objective</a:t>
            </a:r>
            <a:br>
              <a:rPr lang="en-US" sz="3600" b="1" dirty="0">
                <a:solidFill>
                  <a:schemeClr val="tx1"/>
                </a:solidFill>
                <a:cs typeface="Times New Roman" panose="02020603050405020304" pitchFamily="18" charset="0"/>
              </a:rPr>
            </a:br>
            <a:br>
              <a:rPr lang="en-US" sz="3600" b="1" dirty="0">
                <a:solidFill>
                  <a:schemeClr val="tx1"/>
                </a:solidFill>
                <a:cs typeface="Times New Roman" panose="02020603050405020304" pitchFamily="18" charset="0"/>
              </a:rPr>
            </a:br>
            <a:r>
              <a:rPr lang="en-US" sz="3600" b="1" dirty="0">
                <a:solidFill>
                  <a:schemeClr val="tx1"/>
                </a:solidFill>
                <a:cs typeface="Times New Roman" panose="02020603050405020304" pitchFamily="18" charset="0"/>
              </a:rPr>
              <a:t>October 5, 2025</a:t>
            </a:r>
            <a:endParaRPr lang="en-US" dirty="0"/>
          </a:p>
        </p:txBody>
      </p:sp>
      <p:sp>
        <p:nvSpPr>
          <p:cNvPr id="3" name="Text Placeholder 2">
            <a:extLst>
              <a:ext uri="{FF2B5EF4-FFF2-40B4-BE49-F238E27FC236}">
                <a16:creationId xmlns:a16="http://schemas.microsoft.com/office/drawing/2014/main" id="{E787D10C-AD40-244E-8490-197589E83FA8}"/>
              </a:ext>
            </a:extLst>
          </p:cNvPr>
          <p:cNvSpPr>
            <a:spLocks noGrp="1"/>
          </p:cNvSpPr>
          <p:nvPr>
            <p:ph type="body" idx="1"/>
          </p:nvPr>
        </p:nvSpPr>
        <p:spPr>
          <a:xfrm>
            <a:off x="1867306" y="2757628"/>
            <a:ext cx="9720417" cy="1338146"/>
          </a:xfrm>
        </p:spPr>
        <p:txBody>
          <a:bodyPr>
            <a:noAutofit/>
          </a:bodyPr>
          <a:lstStyle/>
          <a:p>
            <a:endParaRPr lang="en-US" sz="3600" dirty="0">
              <a:solidFill>
                <a:schemeClr val="tx1"/>
              </a:solidFill>
            </a:endParaRPr>
          </a:p>
          <a:p>
            <a:endParaRPr lang="en-US" sz="3600" dirty="0">
              <a:solidFill>
                <a:schemeClr val="tx1"/>
              </a:solidFill>
            </a:endParaRPr>
          </a:p>
          <a:p>
            <a:r>
              <a:rPr lang="en-US" sz="3600" dirty="0">
                <a:solidFill>
                  <a:schemeClr val="tx1"/>
                </a:solidFill>
                <a:latin typeface="Times New Roman" panose="02020603050405020304" pitchFamily="18" charset="0"/>
                <a:cs typeface="Times New Roman" panose="02020603050405020304" pitchFamily="18" charset="0"/>
              </a:rPr>
              <a:t>To understand some of what happened when and after Jeremiah received his call from the Lord. </a:t>
            </a:r>
          </a:p>
        </p:txBody>
      </p:sp>
      <p:sp>
        <p:nvSpPr>
          <p:cNvPr id="4" name="Slide Number Placeholder 3">
            <a:extLst>
              <a:ext uri="{FF2B5EF4-FFF2-40B4-BE49-F238E27FC236}">
                <a16:creationId xmlns:a16="http://schemas.microsoft.com/office/drawing/2014/main" id="{C5E72EFE-206C-5845-BB64-41BCB286CAE2}"/>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
        <p:nvSpPr>
          <p:cNvPr id="5" name="TextBox 4">
            <a:extLst>
              <a:ext uri="{FF2B5EF4-FFF2-40B4-BE49-F238E27FC236}">
                <a16:creationId xmlns:a16="http://schemas.microsoft.com/office/drawing/2014/main" id="{BE9BE1F8-7E8A-084E-9917-14D0F6B84C04}"/>
              </a:ext>
            </a:extLst>
          </p:cNvPr>
          <p:cNvSpPr txBox="1"/>
          <p:nvPr/>
        </p:nvSpPr>
        <p:spPr>
          <a:xfrm>
            <a:off x="658906" y="225910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25606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5D883-B909-5B40-AF22-3E40145E088F}"/>
              </a:ext>
            </a:extLst>
          </p:cNvPr>
          <p:cNvSpPr>
            <a:spLocks noGrp="1"/>
          </p:cNvSpPr>
          <p:nvPr>
            <p:ph type="ctrTitle"/>
          </p:nvPr>
        </p:nvSpPr>
        <p:spPr>
          <a:xfrm>
            <a:off x="1546412" y="2447365"/>
            <a:ext cx="8612074" cy="4074458"/>
          </a:xfrm>
        </p:spPr>
        <p:txBody>
          <a:bodyPr>
            <a:normAutofit fontScale="90000"/>
          </a:bodyPr>
          <a:lstStyle/>
          <a:p>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Sunday School Lesson Segments – 1</a:t>
            </a: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solidFill>
                  <a:schemeClr val="tx1"/>
                </a:solidFill>
                <a:latin typeface="Times New Roman" panose="02020603050405020304" pitchFamily="18" charset="0"/>
                <a:cs typeface="Times New Roman" panose="02020603050405020304" pitchFamily="18" charset="0"/>
              </a:rPr>
              <a:t>October 5, 2025</a:t>
            </a:r>
            <a:br>
              <a:rPr lang="en-US" sz="4000" b="1" dirty="0">
                <a:solidFill>
                  <a:schemeClr val="tx1"/>
                </a:solidFill>
                <a:latin typeface="Times New Roman" panose="02020603050405020304" pitchFamily="18" charset="0"/>
                <a:cs typeface="Times New Roman" panose="02020603050405020304" pitchFamily="18" charset="0"/>
              </a:rPr>
            </a:br>
            <a:b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3600" b="1" dirty="0">
                <a:effectLst>
                  <a:outerShdw blurRad="38100" dist="38100" dir="2700000" algn="tl">
                    <a:srgbClr val="000000">
                      <a:alpha val="43137"/>
                    </a:srgbClr>
                  </a:outerShdw>
                </a:effectLst>
                <a:latin typeface="+mn-lt"/>
                <a:cs typeface="Times New Roman" panose="02020603050405020304" pitchFamily="18" charset="0"/>
              </a:rPr>
              <a:t>1</a:t>
            </a:r>
            <a:r>
              <a:rPr lang="en-US" sz="3600" dirty="0">
                <a:effectLst>
                  <a:outerShdw blurRad="38100" dist="38100" dir="2700000" algn="tl">
                    <a:srgbClr val="000000">
                      <a:alpha val="43137"/>
                    </a:srgbClr>
                  </a:outerShdw>
                </a:effectLst>
                <a:latin typeface="+mn-lt"/>
                <a:cs typeface="Times New Roman" panose="02020603050405020304" pitchFamily="18" charset="0"/>
              </a:rPr>
              <a:t>. Bibliography</a:t>
            </a:r>
            <a:br>
              <a:rPr lang="en-US" sz="3600" dirty="0">
                <a:effectLst>
                  <a:outerShdw blurRad="38100" dist="38100" dir="2700000" algn="tl">
                    <a:srgbClr val="000000">
                      <a:alpha val="43137"/>
                    </a:srgbClr>
                  </a:outerShdw>
                </a:effectLst>
                <a:latin typeface="+mn-lt"/>
                <a:cs typeface="Times New Roman" panose="02020603050405020304" pitchFamily="18" charset="0"/>
              </a:rPr>
            </a:br>
            <a:br>
              <a:rPr lang="en-US" sz="3600" dirty="0">
                <a:effectLst>
                  <a:outerShdw blurRad="38100" dist="38100" dir="2700000" algn="tl">
                    <a:srgbClr val="000000">
                      <a:alpha val="43137"/>
                    </a:srgbClr>
                  </a:outerShdw>
                </a:effectLst>
                <a:latin typeface="+mn-lt"/>
                <a:cs typeface="Times New Roman" panose="02020603050405020304" pitchFamily="18" charset="0"/>
              </a:rPr>
            </a:br>
            <a:r>
              <a:rPr lang="en-US" sz="3600" dirty="0">
                <a:effectLst>
                  <a:outerShdw blurRad="38100" dist="38100" dir="2700000" algn="tl">
                    <a:srgbClr val="000000">
                      <a:alpha val="43137"/>
                    </a:srgbClr>
                  </a:outerShdw>
                </a:effectLst>
                <a:latin typeface="+mn-lt"/>
                <a:cs typeface="Times New Roman" panose="02020603050405020304" pitchFamily="18" charset="0"/>
              </a:rPr>
              <a:t>2. Points of Information: Jeremiah</a:t>
            </a:r>
            <a:br>
              <a:rPr lang="en-US" sz="3600" dirty="0">
                <a:effectLst>
                  <a:outerShdw blurRad="38100" dist="38100" dir="2700000" algn="tl">
                    <a:srgbClr val="000000">
                      <a:alpha val="43137"/>
                    </a:srgbClr>
                  </a:outerShdw>
                </a:effectLst>
                <a:latin typeface="+mn-lt"/>
                <a:cs typeface="Times New Roman" panose="02020603050405020304" pitchFamily="18" charset="0"/>
              </a:rPr>
            </a:br>
            <a:br>
              <a:rPr lang="en-US" sz="3600" dirty="0">
                <a:effectLst>
                  <a:outerShdw blurRad="38100" dist="38100" dir="2700000" algn="tl">
                    <a:srgbClr val="000000">
                      <a:alpha val="43137"/>
                    </a:srgbClr>
                  </a:outerShdw>
                </a:effectLst>
                <a:latin typeface="+mn-lt"/>
                <a:cs typeface="Times New Roman" panose="02020603050405020304" pitchFamily="18" charset="0"/>
              </a:rPr>
            </a:br>
            <a:br>
              <a:rPr lang="en-US" sz="4000" dirty="0">
                <a:effectLst>
                  <a:outerShdw blurRad="38100" dist="38100" dir="2700000" algn="tl">
                    <a:srgbClr val="000000">
                      <a:alpha val="43137"/>
                    </a:srgbClr>
                  </a:outerShdw>
                </a:effectLst>
                <a:cs typeface="Times New Roman" panose="02020603050405020304" pitchFamily="18" charset="0"/>
              </a:rPr>
            </a:br>
            <a:br>
              <a:rPr lang="en-US" sz="3600" dirty="0">
                <a:effectLst>
                  <a:outerShdw blurRad="38100" dist="38100" dir="2700000" algn="tl">
                    <a:srgbClr val="000000">
                      <a:alpha val="43137"/>
                    </a:srgbClr>
                  </a:outerShdw>
                </a:effectLst>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B445D0DF-BA16-4A4E-A9A8-BFAE448063D8}"/>
              </a:ext>
            </a:extLst>
          </p:cNvPr>
          <p:cNvSpPr>
            <a:spLocks noGrp="1"/>
          </p:cNvSpPr>
          <p:nvPr>
            <p:ph type="subTitle" idx="1"/>
          </p:nvPr>
        </p:nvSpPr>
        <p:spPr>
          <a:xfrm>
            <a:off x="1630496" y="2170323"/>
            <a:ext cx="8329212" cy="3572555"/>
          </a:xfrm>
        </p:spPr>
        <p:txBody>
          <a:bodyPr>
            <a:noAutofit/>
          </a:bodyPr>
          <a:lstStyle/>
          <a:p>
            <a:r>
              <a:rPr lang="en-US" sz="3200" dirty="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 </a:t>
            </a:r>
          </a:p>
        </p:txBody>
      </p:sp>
      <p:sp>
        <p:nvSpPr>
          <p:cNvPr id="8" name="Slide Number Placeholder 7">
            <a:extLst>
              <a:ext uri="{FF2B5EF4-FFF2-40B4-BE49-F238E27FC236}">
                <a16:creationId xmlns:a16="http://schemas.microsoft.com/office/drawing/2014/main" id="{33F7398B-A32F-5843-89B8-9ABF99418A9B}"/>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483835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5D883-B909-5B40-AF22-3E40145E088F}"/>
              </a:ext>
            </a:extLst>
          </p:cNvPr>
          <p:cNvSpPr>
            <a:spLocks noGrp="1"/>
          </p:cNvSpPr>
          <p:nvPr>
            <p:ph type="ctrTitle"/>
          </p:nvPr>
        </p:nvSpPr>
        <p:spPr>
          <a:xfrm>
            <a:off x="1976718" y="228601"/>
            <a:ext cx="8181769" cy="5204011"/>
          </a:xfrm>
        </p:spPr>
        <p:txBody>
          <a:bodyPr>
            <a:normAutofit fontScale="90000"/>
          </a:bodyPr>
          <a:lstStyle/>
          <a:p>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Sunday School Lesson Segments - 2</a:t>
            </a: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br>
              <a:rPr lang="en-US"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solidFill>
                  <a:schemeClr val="tx1"/>
                </a:solidFill>
                <a:latin typeface="Times New Roman" panose="02020603050405020304" pitchFamily="18" charset="0"/>
                <a:cs typeface="Times New Roman" panose="02020603050405020304" pitchFamily="18" charset="0"/>
              </a:rPr>
              <a:t>October 5, 2025</a:t>
            </a:r>
            <a:br>
              <a:rPr lang="en-US" sz="4000" b="1" dirty="0">
                <a:solidFill>
                  <a:schemeClr val="tx1"/>
                </a:solidFill>
                <a:latin typeface="Times New Roman" panose="02020603050405020304" pitchFamily="18" charset="0"/>
                <a:cs typeface="Times New Roman" panose="02020603050405020304" pitchFamily="18" charset="0"/>
              </a:rPr>
            </a:br>
            <a:br>
              <a:rPr lang="en-US" sz="3600" b="1" dirty="0">
                <a:effectLst>
                  <a:outerShdw blurRad="38100" dist="38100" dir="2700000" algn="tl">
                    <a:srgbClr val="000000">
                      <a:alpha val="43137"/>
                    </a:srgbClr>
                  </a:outerShdw>
                </a:effectLst>
                <a:latin typeface="+mn-lt"/>
                <a:cs typeface="Times New Roman" panose="02020603050405020304" pitchFamily="18" charset="0"/>
              </a:rPr>
            </a:br>
            <a:r>
              <a:rPr lang="en-US" sz="3600" b="1" dirty="0">
                <a:effectLst>
                  <a:outerShdw blurRad="38100" dist="38100" dir="2700000" algn="tl">
                    <a:srgbClr val="000000">
                      <a:alpha val="43137"/>
                    </a:srgbClr>
                  </a:outerShdw>
                </a:effectLst>
                <a:latin typeface="+mn-lt"/>
                <a:cs typeface="Times New Roman" panose="02020603050405020304" pitchFamily="18" charset="0"/>
              </a:rPr>
              <a:t>3. </a:t>
            </a:r>
            <a:r>
              <a:rPr lang="en-US" sz="4000" dirty="0">
                <a:effectLst>
                  <a:outerShdw blurRad="38100" dist="38100" dir="2700000" algn="tl">
                    <a:srgbClr val="000000">
                      <a:alpha val="43137"/>
                    </a:srgbClr>
                  </a:outerShdw>
                </a:effectLst>
                <a:cs typeface="Times New Roman" panose="02020603050405020304" pitchFamily="18" charset="0"/>
              </a:rPr>
              <a:t>Lesson Context</a:t>
            </a:r>
            <a:br>
              <a:rPr lang="en-US" sz="4000" dirty="0">
                <a:effectLst>
                  <a:outerShdw blurRad="38100" dist="38100" dir="2700000" algn="tl">
                    <a:srgbClr val="000000">
                      <a:alpha val="43137"/>
                    </a:srgbClr>
                  </a:outerShdw>
                </a:effectLst>
                <a:latin typeface="+mn-lt"/>
                <a:cs typeface="Times New Roman" panose="02020603050405020304" pitchFamily="18" charset="0"/>
              </a:rPr>
            </a:br>
            <a:br>
              <a:rPr lang="en-US" sz="3600" dirty="0">
                <a:latin typeface="+mn-lt"/>
                <a:cs typeface="Times New Roman" panose="02020603050405020304" pitchFamily="18" charset="0"/>
              </a:rPr>
            </a:br>
            <a:r>
              <a:rPr lang="en-US" sz="4000" dirty="0">
                <a:latin typeface="+mn-lt"/>
                <a:cs typeface="Times New Roman" panose="02020603050405020304" pitchFamily="18" charset="0"/>
              </a:rPr>
              <a:t>4. </a:t>
            </a:r>
            <a:r>
              <a:rPr lang="en-US" sz="4000" dirty="0">
                <a:effectLst>
                  <a:outerShdw blurRad="38100" dist="38100" dir="2700000" algn="tl">
                    <a:srgbClr val="000000">
                      <a:alpha val="43137"/>
                    </a:srgbClr>
                  </a:outerShdw>
                </a:effectLst>
                <a:cs typeface="Times New Roman" panose="02020603050405020304" pitchFamily="18" charset="0"/>
              </a:rPr>
              <a:t>Lesson Text</a:t>
            </a:r>
            <a:br>
              <a:rPr lang="en-US" sz="4000" dirty="0">
                <a:effectLst>
                  <a:outerShdw blurRad="38100" dist="38100" dir="2700000" algn="tl">
                    <a:srgbClr val="000000">
                      <a:alpha val="43137"/>
                    </a:srgbClr>
                  </a:outerShdw>
                </a:effectLst>
                <a:cs typeface="Times New Roman" panose="02020603050405020304" pitchFamily="18" charset="0"/>
              </a:rPr>
            </a:br>
            <a:br>
              <a:rPr lang="en-US" sz="3600" dirty="0">
                <a:effectLst>
                  <a:outerShdw blurRad="38100" dist="38100" dir="2700000" algn="tl">
                    <a:srgbClr val="000000">
                      <a:alpha val="43137"/>
                    </a:srgbClr>
                  </a:outerShdw>
                </a:effectLst>
                <a:cs typeface="Times New Roman" panose="02020603050405020304" pitchFamily="18" charset="0"/>
              </a:rPr>
            </a:br>
            <a:r>
              <a:rPr lang="en-US" sz="4000" dirty="0">
                <a:effectLst>
                  <a:outerShdw blurRad="38100" dist="38100" dir="2700000" algn="tl">
                    <a:srgbClr val="000000">
                      <a:alpha val="43137"/>
                    </a:srgbClr>
                  </a:outerShdw>
                </a:effectLst>
                <a:cs typeface="Times New Roman" panose="02020603050405020304" pitchFamily="18" charset="0"/>
              </a:rPr>
              <a:t>5. Remember This</a:t>
            </a:r>
            <a:endParaRPr lang="en-US" sz="4000"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B445D0DF-BA16-4A4E-A9A8-BFAE448063D8}"/>
              </a:ext>
            </a:extLst>
          </p:cNvPr>
          <p:cNvSpPr>
            <a:spLocks noGrp="1"/>
          </p:cNvSpPr>
          <p:nvPr>
            <p:ph type="subTitle" idx="1"/>
          </p:nvPr>
        </p:nvSpPr>
        <p:spPr>
          <a:xfrm>
            <a:off x="1667434" y="2433918"/>
            <a:ext cx="8292273" cy="3240740"/>
          </a:xfrm>
        </p:spPr>
        <p:txBody>
          <a:bodyPr>
            <a:noAutofit/>
          </a:bodyPr>
          <a:lstStyle/>
          <a:p>
            <a:r>
              <a:rPr lang="en-US" sz="3200" dirty="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 	    </a:t>
            </a:r>
          </a:p>
        </p:txBody>
      </p:sp>
      <p:sp>
        <p:nvSpPr>
          <p:cNvPr id="8" name="Slide Number Placeholder 7">
            <a:extLst>
              <a:ext uri="{FF2B5EF4-FFF2-40B4-BE49-F238E27FC236}">
                <a16:creationId xmlns:a16="http://schemas.microsoft.com/office/drawing/2014/main" id="{33F7398B-A32F-5843-89B8-9ABF99418A9B}"/>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495551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48367B6-FD8D-0D42-8112-92273113C68E}"/>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
        <p:nvSpPr>
          <p:cNvPr id="3" name="Rectangle 2">
            <a:extLst>
              <a:ext uri="{FF2B5EF4-FFF2-40B4-BE49-F238E27FC236}">
                <a16:creationId xmlns:a16="http://schemas.microsoft.com/office/drawing/2014/main" id="{65CA35E3-538C-CC48-9B32-D3A87835FEDF}"/>
              </a:ext>
            </a:extLst>
          </p:cNvPr>
          <p:cNvSpPr/>
          <p:nvPr/>
        </p:nvSpPr>
        <p:spPr>
          <a:xfrm>
            <a:off x="2933850" y="0"/>
            <a:ext cx="6324299" cy="23852684"/>
          </a:xfrm>
          <a:prstGeom prst="rect">
            <a:avLst/>
          </a:prstGeom>
        </p:spPr>
        <p:txBody>
          <a:bodyPr wrap="square">
            <a:spAutoFit/>
          </a:bodyPr>
          <a:lstStyle/>
          <a:p>
            <a:r>
              <a:rPr lang="en-US" sz="3200" b="1" u="sng" dirty="0">
                <a:latin typeface="+mj-lt"/>
                <a:ea typeface="Times New Roman" panose="02020603050405020304" pitchFamily="18" charset="0"/>
              </a:rPr>
              <a:t>Bibliography - 1</a:t>
            </a:r>
            <a:endParaRPr lang="en-US" sz="3200" b="1" u="sng" dirty="0">
              <a:ea typeface="Times New Roman" panose="02020603050405020304" pitchFamily="18" charset="0"/>
            </a:endParaRPr>
          </a:p>
          <a:p>
            <a:endParaRPr lang="en-US" sz="3200" u="sng" dirty="0">
              <a:ea typeface="Times New Roman" panose="02020603050405020304" pitchFamily="18" charset="0"/>
            </a:endParaRPr>
          </a:p>
          <a:p>
            <a:endParaRPr lang="en-US" sz="3200" u="sng" dirty="0">
              <a:ea typeface="Times New Roman" panose="02020603050405020304" pitchFamily="18" charset="0"/>
            </a:endParaRPr>
          </a:p>
          <a:p>
            <a:r>
              <a:rPr lang="en-US" sz="2800" u="sng" dirty="0">
                <a:ea typeface="Times New Roman" panose="02020603050405020304" pitchFamily="18" charset="0"/>
              </a:rPr>
              <a:t>Africa Bible Commentary</a:t>
            </a:r>
            <a:r>
              <a:rPr lang="en-US" sz="2800" dirty="0">
                <a:ea typeface="Times New Roman" panose="02020603050405020304" pitchFamily="18" charset="0"/>
              </a:rPr>
              <a:t>. </a:t>
            </a:r>
            <a:r>
              <a:rPr lang="en-US" sz="2800" dirty="0" err="1">
                <a:ea typeface="Times New Roman" panose="02020603050405020304" pitchFamily="18" charset="0"/>
              </a:rPr>
              <a:t>Tokunboh</a:t>
            </a:r>
            <a:r>
              <a:rPr lang="en-US" sz="2800" dirty="0">
                <a:ea typeface="Times New Roman" panose="02020603050405020304" pitchFamily="18" charset="0"/>
              </a:rPr>
              <a:t> Adeyemo, General Editor.</a:t>
            </a:r>
          </a:p>
          <a:p>
            <a:endParaRPr lang="en-US" sz="2800" b="1" u="sng" dirty="0">
              <a:ea typeface="Times New Roman" panose="02020603050405020304" pitchFamily="18" charset="0"/>
            </a:endParaRPr>
          </a:p>
          <a:p>
            <a:r>
              <a:rPr lang="en-US" sz="2800" u="sng" dirty="0">
                <a:ea typeface="Times New Roman" panose="02020603050405020304" pitchFamily="18" charset="0"/>
              </a:rPr>
              <a:t>All the Men of the Bible</a:t>
            </a:r>
            <a:r>
              <a:rPr lang="en-US" sz="2800" dirty="0">
                <a:ea typeface="Times New Roman" panose="02020603050405020304" pitchFamily="18" charset="0"/>
              </a:rPr>
              <a:t>. Herbert Lockyer.</a:t>
            </a:r>
          </a:p>
          <a:p>
            <a:endParaRPr lang="en-US" sz="2800" b="1" u="sng" dirty="0">
              <a:ea typeface="Times New Roman" panose="02020603050405020304" pitchFamily="18" charset="0"/>
            </a:endParaRPr>
          </a:p>
          <a:p>
            <a:r>
              <a:rPr lang="en-US" sz="2800" u="sng" dirty="0">
                <a:ea typeface="Times New Roman" panose="02020603050405020304" pitchFamily="18" charset="0"/>
              </a:rPr>
              <a:t>Bible Handbook, The</a:t>
            </a:r>
            <a:r>
              <a:rPr lang="en-US" sz="2800" dirty="0">
                <a:ea typeface="Times New Roman" panose="02020603050405020304" pitchFamily="18" charset="0"/>
              </a:rPr>
              <a:t>.</a:t>
            </a:r>
          </a:p>
          <a:p>
            <a:endParaRPr lang="en-US" sz="2800" b="1" u="sng" dirty="0">
              <a:ea typeface="Times New Roman" panose="02020603050405020304" pitchFamily="18" charset="0"/>
            </a:endParaRPr>
          </a:p>
          <a:p>
            <a:r>
              <a:rPr lang="en-US" sz="2800" u="sng" dirty="0">
                <a:ea typeface="Times New Roman" panose="02020603050405020304" pitchFamily="18" charset="0"/>
              </a:rPr>
              <a:t>Bible Knowledge Commentary, The – Old Testament</a:t>
            </a:r>
            <a:r>
              <a:rPr lang="en-US" sz="2800" dirty="0">
                <a:ea typeface="Times New Roman" panose="02020603050405020304" pitchFamily="18" charset="0"/>
              </a:rPr>
              <a:t>. John F. Walvoord and Roy B. </a:t>
            </a:r>
            <a:r>
              <a:rPr lang="en-US" sz="2800" dirty="0" err="1">
                <a:ea typeface="Times New Roman" panose="02020603050405020304" pitchFamily="18" charset="0"/>
              </a:rPr>
              <a:t>Zuck</a:t>
            </a:r>
            <a:r>
              <a:rPr lang="en-US" sz="2800" dirty="0">
                <a:ea typeface="Times New Roman" panose="02020603050405020304" pitchFamily="18" charset="0"/>
              </a:rPr>
              <a:t>, General Editors.</a:t>
            </a:r>
            <a:endParaRPr lang="en-US" sz="2800" u="sng" dirty="0">
              <a:ea typeface="Times New Roman" panose="02020603050405020304" pitchFamily="18" charset="0"/>
            </a:endParaRPr>
          </a:p>
          <a:p>
            <a:endParaRPr lang="en-US" sz="2800" u="sng" dirty="0">
              <a:ea typeface="Times New Roman" panose="02020603050405020304" pitchFamily="18" charset="0"/>
            </a:endParaRPr>
          </a:p>
          <a:p>
            <a:endParaRPr lang="en-US" sz="2800" b="1" u="sng" dirty="0">
              <a:ea typeface="Times New Roman" panose="02020603050405020304" pitchFamily="18" charset="0"/>
            </a:endParaRPr>
          </a:p>
          <a:p>
            <a:endParaRPr lang="en-US" sz="3200" u="sng" dirty="0">
              <a:ea typeface="Times New Roman" panose="02020603050405020304" pitchFamily="18" charset="0"/>
            </a:endParaRPr>
          </a:p>
          <a:p>
            <a:endParaRPr lang="en-US" sz="3200" dirty="0">
              <a:ea typeface="Times New Roman" panose="02020603050405020304" pitchFamily="18" charset="0"/>
            </a:endParaRPr>
          </a:p>
          <a:p>
            <a:endParaRPr lang="en-US" sz="3200" dirty="0">
              <a:ea typeface="Times New Roman" panose="02020603050405020304" pitchFamily="18" charset="0"/>
            </a:endParaRPr>
          </a:p>
          <a:p>
            <a:endParaRPr lang="en-US" sz="3200" u="sng" dirty="0">
              <a:ea typeface="Times New Roman" panose="02020603050405020304" pitchFamily="18" charset="0"/>
            </a:endParaRPr>
          </a:p>
          <a:p>
            <a:endParaRPr lang="en-US" sz="3200" u="sng" dirty="0">
              <a:ea typeface="Times New Roman" panose="02020603050405020304" pitchFamily="18" charset="0"/>
            </a:endParaRPr>
          </a:p>
          <a:p>
            <a:endParaRPr lang="en-US" sz="3200" dirty="0">
              <a:ea typeface="Times New Roman" panose="02020603050405020304" pitchFamily="18" charset="0"/>
            </a:endParaRPr>
          </a:p>
          <a:p>
            <a:endParaRPr lang="en-US" sz="3200" dirty="0">
              <a:ea typeface="Times New Roman" panose="02020603050405020304" pitchFamily="18" charset="0"/>
            </a:endParaRPr>
          </a:p>
          <a:p>
            <a:endParaRPr lang="en-US" sz="3200" dirty="0">
              <a:ea typeface="Times New Roman" panose="02020603050405020304" pitchFamily="18" charset="0"/>
            </a:endParaRPr>
          </a:p>
          <a:p>
            <a:endParaRPr lang="en-US" sz="3200" dirty="0">
              <a:ea typeface="Times New Roman" panose="02020603050405020304" pitchFamily="18" charset="0"/>
            </a:endParaRPr>
          </a:p>
          <a:p>
            <a:endParaRPr lang="en-US" sz="3200" dirty="0">
              <a:ea typeface="Times New Roman" panose="02020603050405020304" pitchFamily="18" charset="0"/>
            </a:endParaRPr>
          </a:p>
          <a:p>
            <a:endParaRPr lang="en-US" sz="3200" dirty="0">
              <a:ea typeface="Times New Roman" panose="02020603050405020304" pitchFamily="18" charset="0"/>
            </a:endParaRPr>
          </a:p>
          <a:p>
            <a:endParaRPr lang="en-US" sz="3200" dirty="0">
              <a:ea typeface="Times New Roman" panose="02020603050405020304" pitchFamily="18" charset="0"/>
            </a:endParaRPr>
          </a:p>
          <a:p>
            <a:endParaRPr lang="en-US" sz="3200" u="sng" dirty="0">
              <a:ea typeface="Times New Roman" panose="02020603050405020304" pitchFamily="18" charset="0"/>
            </a:endParaRPr>
          </a:p>
          <a:p>
            <a:endParaRPr lang="en-US" sz="3200" u="sng" dirty="0">
              <a:ea typeface="Times New Roman" panose="02020603050405020304" pitchFamily="18" charset="0"/>
            </a:endParaRPr>
          </a:p>
          <a:p>
            <a:endParaRPr lang="en-US" sz="3200" u="sng" dirty="0">
              <a:ea typeface="Times New Roman" panose="02020603050405020304" pitchFamily="18" charset="0"/>
            </a:endParaRPr>
          </a:p>
          <a:p>
            <a:endParaRPr lang="en-US" sz="3200" dirty="0">
              <a:ea typeface="Times New Roman" panose="02020603050405020304" pitchFamily="18" charset="0"/>
            </a:endParaRPr>
          </a:p>
          <a:p>
            <a:endParaRPr lang="en-US" sz="3200" dirty="0">
              <a:ea typeface="Times New Roman" panose="02020603050405020304" pitchFamily="18" charset="0"/>
            </a:endParaRPr>
          </a:p>
          <a:p>
            <a:endParaRPr lang="en-US" sz="3200" u="sng" dirty="0">
              <a:ea typeface="Times New Roman" panose="02020603050405020304" pitchFamily="18" charset="0"/>
            </a:endParaRPr>
          </a:p>
          <a:p>
            <a:endParaRPr lang="en-US" sz="3200" u="sng" dirty="0">
              <a:ea typeface="Times New Roman" panose="02020603050405020304" pitchFamily="18" charset="0"/>
            </a:endParaRPr>
          </a:p>
          <a:p>
            <a:endParaRPr lang="en-US" sz="3200" u="sng" dirty="0">
              <a:ea typeface="Times New Roman" panose="02020603050405020304" pitchFamily="18" charset="0"/>
            </a:endParaRPr>
          </a:p>
          <a:p>
            <a:endParaRPr lang="en-US" sz="3200" u="sng" dirty="0">
              <a:ea typeface="Times New Roman" panose="02020603050405020304" pitchFamily="18" charset="0"/>
            </a:endParaRPr>
          </a:p>
          <a:p>
            <a:endParaRPr lang="en-US" sz="3200" dirty="0">
              <a:ea typeface="Times New Roman" panose="02020603050405020304" pitchFamily="18" charset="0"/>
            </a:endParaRPr>
          </a:p>
          <a:p>
            <a:endParaRPr lang="en-US" u="sng" dirty="0">
              <a:ea typeface="Times New Roman" panose="02020603050405020304" pitchFamily="18" charset="0"/>
            </a:endParaRPr>
          </a:p>
          <a:p>
            <a:endParaRPr lang="en-US" dirty="0">
              <a:ea typeface="Times New Roman" panose="02020603050405020304" pitchFamily="18" charset="0"/>
            </a:endParaRPr>
          </a:p>
          <a:p>
            <a:pPr marR="0" lvl="0">
              <a:spcBef>
                <a:spcPts val="0"/>
              </a:spcBef>
              <a:spcAft>
                <a:spcPts val="0"/>
              </a:spcAft>
            </a:pPr>
            <a:endParaRPr lang="en-US" u="sng" dirty="0">
              <a:ea typeface="Times New Roman" panose="02020603050405020304" pitchFamily="18" charset="0"/>
            </a:endParaRPr>
          </a:p>
          <a:p>
            <a:pPr marR="0" lvl="0">
              <a:spcBef>
                <a:spcPts val="0"/>
              </a:spcBef>
              <a:spcAft>
                <a:spcPts val="0"/>
              </a:spcAft>
            </a:pPr>
            <a:endParaRPr lang="en-US" u="sng" dirty="0">
              <a:ea typeface="Times New Roman" panose="02020603050405020304" pitchFamily="18" charset="0"/>
            </a:endParaRPr>
          </a:p>
          <a:p>
            <a:pPr marR="0" lvl="0">
              <a:spcBef>
                <a:spcPts val="0"/>
              </a:spcBef>
              <a:spcAft>
                <a:spcPts val="0"/>
              </a:spcAft>
            </a:pPr>
            <a:endParaRPr lang="en-US" u="sng" dirty="0">
              <a:ea typeface="Times New Roman" panose="02020603050405020304" pitchFamily="18" charset="0"/>
            </a:endParaRPr>
          </a:p>
          <a:p>
            <a:pPr marR="0" lvl="0">
              <a:spcBef>
                <a:spcPts val="0"/>
              </a:spcBef>
              <a:spcAft>
                <a:spcPts val="0"/>
              </a:spcAft>
            </a:pPr>
            <a:endParaRPr lang="en-US" u="sng" dirty="0">
              <a:ea typeface="Times New Roman" panose="02020603050405020304" pitchFamily="18" charset="0"/>
            </a:endParaRPr>
          </a:p>
          <a:p>
            <a:pPr marR="0" lvl="0">
              <a:spcBef>
                <a:spcPts val="0"/>
              </a:spcBef>
              <a:spcAft>
                <a:spcPts val="0"/>
              </a:spcAft>
            </a:pPr>
            <a:endParaRPr lang="en-US" u="sng" dirty="0">
              <a:ea typeface="Times New Roman" panose="02020603050405020304" pitchFamily="18" charset="0"/>
            </a:endParaRPr>
          </a:p>
          <a:p>
            <a:pPr marR="0" lvl="0">
              <a:spcBef>
                <a:spcPts val="0"/>
              </a:spcBef>
              <a:spcAft>
                <a:spcPts val="0"/>
              </a:spcAft>
            </a:pPr>
            <a:endParaRPr lang="en-US" dirty="0">
              <a:ea typeface="Times New Roman" panose="02020603050405020304" pitchFamily="18" charset="0"/>
            </a:endParaRPr>
          </a:p>
          <a:p>
            <a:pPr marR="0" lvl="0">
              <a:spcBef>
                <a:spcPts val="0"/>
              </a:spcBef>
              <a:spcAft>
                <a:spcPts val="0"/>
              </a:spcAft>
            </a:pPr>
            <a:endParaRPr lang="en-US" dirty="0">
              <a:ea typeface="Times New Roman" panose="02020603050405020304" pitchFamily="18" charset="0"/>
            </a:endParaRPr>
          </a:p>
          <a:p>
            <a:pPr marR="0" lvl="0">
              <a:spcBef>
                <a:spcPts val="0"/>
              </a:spcBef>
              <a:spcAft>
                <a:spcPts val="0"/>
              </a:spcAft>
            </a:pPr>
            <a:endParaRPr lang="en-US" dirty="0">
              <a:ea typeface="Times New Roman" panose="02020603050405020304" pitchFamily="18" charset="0"/>
            </a:endParaRPr>
          </a:p>
          <a:p>
            <a:pPr marR="0" lvl="0">
              <a:spcBef>
                <a:spcPts val="0"/>
              </a:spcBef>
              <a:spcAft>
                <a:spcPts val="0"/>
              </a:spcAft>
            </a:pPr>
            <a:endParaRPr lang="en-US" u="sng" dirty="0">
              <a:ea typeface="Times New Roman" panose="02020603050405020304" pitchFamily="18" charset="0"/>
            </a:endParaRPr>
          </a:p>
          <a:p>
            <a:pPr marR="0" lvl="0">
              <a:spcBef>
                <a:spcPts val="0"/>
              </a:spcBef>
              <a:spcAft>
                <a:spcPts val="0"/>
              </a:spcAft>
            </a:pPr>
            <a:endParaRPr lang="en-US" u="sng" dirty="0">
              <a:ea typeface="Times New Roman" panose="02020603050405020304" pitchFamily="18" charset="0"/>
            </a:endParaRPr>
          </a:p>
          <a:p>
            <a:pPr marR="0" lvl="0">
              <a:spcBef>
                <a:spcPts val="0"/>
              </a:spcBef>
              <a:spcAft>
                <a:spcPts val="0"/>
              </a:spcAft>
            </a:pPr>
            <a:endParaRPr lang="en-US" u="sng"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L="457200" marR="0">
              <a:spcBef>
                <a:spcPts val="0"/>
              </a:spcBef>
              <a:spcAft>
                <a:spcPts val="0"/>
              </a:spcAft>
            </a:pPr>
            <a:r>
              <a:rPr lang="en-US" sz="2000" dirty="0">
                <a:ea typeface="Times New Roman" panose="02020603050405020304" pitchFamily="18" charset="0"/>
              </a:rPr>
              <a:t> </a:t>
            </a:r>
          </a:p>
          <a:p>
            <a:pPr marL="457200" marR="0">
              <a:spcBef>
                <a:spcPts val="0"/>
              </a:spcBef>
              <a:spcAft>
                <a:spcPts val="0"/>
              </a:spcAft>
            </a:pPr>
            <a:r>
              <a:rPr lang="en-US" sz="2000" dirty="0">
                <a:ea typeface="Times New Roman" panose="02020603050405020304" pitchFamily="18" charset="0"/>
              </a:rPr>
              <a:t> </a:t>
            </a:r>
          </a:p>
          <a:p>
            <a:r>
              <a:rPr lang="en-US" dirty="0">
                <a:latin typeface="Times New Roman" panose="02020603050405020304" pitchFamily="18" charset="0"/>
                <a:ea typeface="Times New Roman" panose="02020603050405020304" pitchFamily="18" charset="0"/>
              </a:rPr>
              <a:t> </a:t>
            </a:r>
            <a:endParaRPr lang="en-US" sz="16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5223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48367B6-FD8D-0D42-8112-92273113C68E}"/>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
        <p:nvSpPr>
          <p:cNvPr id="3" name="Rectangle 2">
            <a:extLst>
              <a:ext uri="{FF2B5EF4-FFF2-40B4-BE49-F238E27FC236}">
                <a16:creationId xmlns:a16="http://schemas.microsoft.com/office/drawing/2014/main" id="{65CA35E3-538C-CC48-9B32-D3A87835FEDF}"/>
              </a:ext>
            </a:extLst>
          </p:cNvPr>
          <p:cNvSpPr/>
          <p:nvPr/>
        </p:nvSpPr>
        <p:spPr>
          <a:xfrm>
            <a:off x="2908453" y="-572877"/>
            <a:ext cx="6360847" cy="20314572"/>
          </a:xfrm>
          <a:prstGeom prst="rect">
            <a:avLst/>
          </a:prstGeom>
        </p:spPr>
        <p:txBody>
          <a:bodyPr wrap="square">
            <a:spAutoFit/>
          </a:bodyPr>
          <a:lstStyle/>
          <a:p>
            <a:endParaRPr lang="en-US" sz="3200" b="1" u="sng" dirty="0">
              <a:latin typeface="+mj-lt"/>
              <a:ea typeface="Times New Roman" panose="02020603050405020304" pitchFamily="18" charset="0"/>
            </a:endParaRPr>
          </a:p>
          <a:p>
            <a:r>
              <a:rPr lang="en-US" sz="3200" b="1" u="sng" dirty="0">
                <a:latin typeface="+mj-lt"/>
                <a:ea typeface="Times New Roman" panose="02020603050405020304" pitchFamily="18" charset="0"/>
              </a:rPr>
              <a:t>Bibliography – 2</a:t>
            </a:r>
            <a:endParaRPr lang="en-US" sz="3200" b="1" dirty="0">
              <a:ea typeface="Times New Roman" panose="02020603050405020304" pitchFamily="18" charset="0"/>
            </a:endParaRPr>
          </a:p>
          <a:p>
            <a:endParaRPr lang="en-US" sz="2800" b="1" u="sng" dirty="0">
              <a:ea typeface="Times New Roman" panose="02020603050405020304" pitchFamily="18" charset="0"/>
            </a:endParaRPr>
          </a:p>
          <a:p>
            <a:r>
              <a:rPr lang="en-US" sz="2800" u="sng" dirty="0">
                <a:ea typeface="Times New Roman" panose="02020603050405020304" pitchFamily="18" charset="0"/>
              </a:rPr>
              <a:t>Dictionary of Biblical Imagery</a:t>
            </a:r>
            <a:r>
              <a:rPr lang="en-US" sz="2800" dirty="0">
                <a:ea typeface="Times New Roman" panose="02020603050405020304" pitchFamily="18" charset="0"/>
              </a:rPr>
              <a:t>. General Editors: Leland Ryken, James </a:t>
            </a:r>
            <a:r>
              <a:rPr lang="en-US" sz="2800" dirty="0" err="1">
                <a:ea typeface="Times New Roman" panose="02020603050405020304" pitchFamily="18" charset="0"/>
              </a:rPr>
              <a:t>Wilhoit</a:t>
            </a:r>
            <a:r>
              <a:rPr lang="en-US" sz="2800" dirty="0">
                <a:ea typeface="Times New Roman" panose="02020603050405020304" pitchFamily="18" charset="0"/>
              </a:rPr>
              <a:t>, Tremper Longman III.</a:t>
            </a:r>
            <a:endParaRPr lang="en-US" sz="2800" u="sng" dirty="0">
              <a:ea typeface="Times New Roman" panose="02020603050405020304" pitchFamily="18" charset="0"/>
            </a:endParaRPr>
          </a:p>
          <a:p>
            <a:endParaRPr lang="en-US" sz="2800" b="1" u="sng" dirty="0">
              <a:ea typeface="Times New Roman" panose="02020603050405020304" pitchFamily="18" charset="0"/>
            </a:endParaRPr>
          </a:p>
          <a:p>
            <a:r>
              <a:rPr lang="en-US" sz="2800" u="sng" dirty="0">
                <a:ea typeface="Times New Roman" panose="02020603050405020304" pitchFamily="18" charset="0"/>
              </a:rPr>
              <a:t>Holman Bible Handbook</a:t>
            </a:r>
            <a:r>
              <a:rPr lang="en-US" sz="2800" dirty="0">
                <a:ea typeface="Times New Roman" panose="02020603050405020304" pitchFamily="18" charset="0"/>
              </a:rPr>
              <a:t>.</a:t>
            </a:r>
            <a:endParaRPr lang="en-US" sz="2800" u="sng" dirty="0">
              <a:ea typeface="Times New Roman" panose="02020603050405020304" pitchFamily="18" charset="0"/>
            </a:endParaRPr>
          </a:p>
          <a:p>
            <a:endParaRPr lang="en-US" sz="2800" b="1" u="sng" dirty="0">
              <a:ea typeface="Times New Roman" panose="02020603050405020304" pitchFamily="18" charset="0"/>
            </a:endParaRPr>
          </a:p>
          <a:p>
            <a:r>
              <a:rPr lang="en-US" sz="2800" u="sng" dirty="0">
                <a:ea typeface="Times New Roman" panose="02020603050405020304" pitchFamily="18" charset="0"/>
              </a:rPr>
              <a:t>Holman Illustrated Bible Dictionary.</a:t>
            </a:r>
          </a:p>
          <a:p>
            <a:endParaRPr lang="en-US" sz="2800" b="1" u="sng" dirty="0">
              <a:ea typeface="Times New Roman" panose="02020603050405020304" pitchFamily="18" charset="0"/>
            </a:endParaRPr>
          </a:p>
          <a:p>
            <a:r>
              <a:rPr lang="en-US" sz="2800" u="sng" dirty="0">
                <a:ea typeface="Times New Roman" panose="02020603050405020304" pitchFamily="18" charset="0"/>
              </a:rPr>
              <a:t>Holy Imagination</a:t>
            </a:r>
            <a:r>
              <a:rPr lang="en-US" sz="2800" dirty="0">
                <a:ea typeface="Times New Roman" panose="02020603050405020304" pitchFamily="18" charset="0"/>
              </a:rPr>
              <a:t>. Judy Fentress-Williams. </a:t>
            </a:r>
            <a:endParaRPr lang="en-US" sz="2800" u="sng" dirty="0">
              <a:ea typeface="Times New Roman" panose="02020603050405020304" pitchFamily="18" charset="0"/>
            </a:endParaRPr>
          </a:p>
          <a:p>
            <a:endParaRPr lang="en-US" sz="2800" b="1" u="sng" dirty="0">
              <a:ea typeface="Times New Roman" panose="02020603050405020304" pitchFamily="18" charset="0"/>
            </a:endParaRPr>
          </a:p>
          <a:p>
            <a:r>
              <a:rPr lang="en-US" sz="2800" u="sng" dirty="0">
                <a:ea typeface="Times New Roman" panose="02020603050405020304" pitchFamily="18" charset="0"/>
              </a:rPr>
              <a:t>Jeremiah and Lamentations</a:t>
            </a:r>
            <a:r>
              <a:rPr lang="en-US" sz="2800" dirty="0">
                <a:ea typeface="Times New Roman" panose="02020603050405020304" pitchFamily="18" charset="0"/>
              </a:rPr>
              <a:t>. Irving L. Jensen.</a:t>
            </a:r>
          </a:p>
          <a:p>
            <a:endParaRPr lang="en-US" sz="2800" b="1" u="sng" dirty="0">
              <a:ea typeface="Times New Roman" panose="02020603050405020304" pitchFamily="18" charset="0"/>
            </a:endParaRPr>
          </a:p>
          <a:p>
            <a:endParaRPr lang="en-US" sz="2800" dirty="0">
              <a:ea typeface="Times New Roman" panose="02020603050405020304" pitchFamily="18" charset="0"/>
            </a:endParaRPr>
          </a:p>
          <a:p>
            <a:endParaRPr lang="en-US" sz="2800" u="sng" dirty="0">
              <a:ea typeface="Times New Roman" panose="02020603050405020304" pitchFamily="18" charset="0"/>
            </a:endParaRPr>
          </a:p>
          <a:p>
            <a:endParaRPr lang="en-US" sz="2800" b="1" dirty="0">
              <a:ea typeface="Times New Roman" panose="02020603050405020304" pitchFamily="18" charset="0"/>
            </a:endParaRPr>
          </a:p>
          <a:p>
            <a:endParaRPr lang="en-US" sz="3200" b="1" u="sng" dirty="0">
              <a:ea typeface="Times New Roman" panose="02020603050405020304" pitchFamily="18" charset="0"/>
            </a:endParaRPr>
          </a:p>
          <a:p>
            <a:endParaRPr lang="en-US" sz="3200" b="1" dirty="0">
              <a:ea typeface="Times New Roman" panose="02020603050405020304" pitchFamily="18" charset="0"/>
            </a:endParaRPr>
          </a:p>
          <a:p>
            <a:endParaRPr lang="en-US" sz="3200" b="1" dirty="0">
              <a:ea typeface="Times New Roman" panose="02020603050405020304" pitchFamily="18" charset="0"/>
            </a:endParaRPr>
          </a:p>
          <a:p>
            <a:endParaRPr lang="en-US" sz="3200" b="1" dirty="0">
              <a:ea typeface="Times New Roman" panose="02020603050405020304" pitchFamily="18" charset="0"/>
            </a:endParaRPr>
          </a:p>
          <a:p>
            <a:endParaRPr lang="en-US" sz="3200" b="1" dirty="0">
              <a:ea typeface="Times New Roman" panose="02020603050405020304" pitchFamily="18" charset="0"/>
            </a:endParaRPr>
          </a:p>
          <a:p>
            <a:endParaRPr lang="en-US" sz="3200"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u="sng" dirty="0">
              <a:ea typeface="Times New Roman" panose="02020603050405020304" pitchFamily="18" charset="0"/>
            </a:endParaRPr>
          </a:p>
          <a:p>
            <a:endParaRPr lang="en-US" sz="3200" b="1" dirty="0">
              <a:ea typeface="Times New Roman" panose="02020603050405020304" pitchFamily="18" charset="0"/>
            </a:endParaRPr>
          </a:p>
          <a:p>
            <a:endParaRPr lang="en-US" b="1" u="sng" dirty="0">
              <a:ea typeface="Times New Roman" panose="02020603050405020304" pitchFamily="18" charset="0"/>
            </a:endParaRPr>
          </a:p>
          <a:p>
            <a:endParaRPr lang="en-US" b="1"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dirty="0">
              <a:ea typeface="Times New Roman" panose="02020603050405020304" pitchFamily="18" charset="0"/>
            </a:endParaRPr>
          </a:p>
          <a:p>
            <a:pPr marR="0" lvl="0">
              <a:spcBef>
                <a:spcPts val="0"/>
              </a:spcBef>
              <a:spcAft>
                <a:spcPts val="0"/>
              </a:spcAft>
            </a:pPr>
            <a:endParaRPr lang="en-US" b="1" dirty="0">
              <a:ea typeface="Times New Roman" panose="02020603050405020304" pitchFamily="18" charset="0"/>
            </a:endParaRPr>
          </a:p>
          <a:p>
            <a:pPr marR="0" lvl="0">
              <a:spcBef>
                <a:spcPts val="0"/>
              </a:spcBef>
              <a:spcAft>
                <a:spcPts val="0"/>
              </a:spcAft>
            </a:pPr>
            <a:endParaRPr lang="en-US"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b="1" u="sng" dirty="0">
              <a:ea typeface="Times New Roman" panose="02020603050405020304" pitchFamily="18" charset="0"/>
            </a:endParaRPr>
          </a:p>
          <a:p>
            <a:pPr marR="0" lvl="0">
              <a:spcBef>
                <a:spcPts val="0"/>
              </a:spcBef>
              <a:spcAft>
                <a:spcPts val="0"/>
              </a:spcAft>
            </a:pPr>
            <a:endParaRPr lang="en-US" u="sng"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R="0" lvl="0">
              <a:spcBef>
                <a:spcPts val="0"/>
              </a:spcBef>
              <a:spcAft>
                <a:spcPts val="0"/>
              </a:spcAft>
            </a:pPr>
            <a:endParaRPr lang="en-US" sz="2000" dirty="0">
              <a:ea typeface="Times New Roman" panose="02020603050405020304" pitchFamily="18" charset="0"/>
            </a:endParaRPr>
          </a:p>
          <a:p>
            <a:pPr marL="457200" marR="0">
              <a:spcBef>
                <a:spcPts val="0"/>
              </a:spcBef>
              <a:spcAft>
                <a:spcPts val="0"/>
              </a:spcAft>
            </a:pPr>
            <a:r>
              <a:rPr lang="en-US" sz="2000" b="1" dirty="0">
                <a:ea typeface="Times New Roman" panose="02020603050405020304" pitchFamily="18" charset="0"/>
              </a:rPr>
              <a:t> </a:t>
            </a:r>
            <a:endParaRPr lang="en-US" sz="2000" dirty="0">
              <a:ea typeface="Times New Roman" panose="02020603050405020304" pitchFamily="18" charset="0"/>
            </a:endParaRPr>
          </a:p>
          <a:p>
            <a:pPr marL="457200" marR="0">
              <a:spcBef>
                <a:spcPts val="0"/>
              </a:spcBef>
              <a:spcAft>
                <a:spcPts val="0"/>
              </a:spcAft>
            </a:pPr>
            <a:r>
              <a:rPr lang="en-US" sz="2000" dirty="0">
                <a:ea typeface="Times New Roman" panose="02020603050405020304" pitchFamily="18" charset="0"/>
              </a:rPr>
              <a:t> </a:t>
            </a:r>
          </a:p>
          <a:p>
            <a:r>
              <a:rPr lang="en-US" b="1" dirty="0">
                <a:latin typeface="Times New Roman" panose="02020603050405020304" pitchFamily="18" charset="0"/>
                <a:ea typeface="Times New Roman" panose="02020603050405020304" pitchFamily="18" charset="0"/>
              </a:rPr>
              <a:t> </a:t>
            </a:r>
            <a:endParaRPr lang="en-US" sz="16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1320146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697699</TotalTime>
  <Words>1323</Words>
  <Application>Microsoft Macintosh PowerPoint</Application>
  <PresentationFormat>Widescreen</PresentationFormat>
  <Paragraphs>430</Paragraphs>
  <Slides>31</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Century Gothic</vt:lpstr>
      <vt:lpstr>Times New Roman</vt:lpstr>
      <vt:lpstr>Wingdings 3</vt:lpstr>
      <vt:lpstr>Wisp</vt:lpstr>
      <vt:lpstr>       Sunday School Lesson   October 5, 2025  Jeremiah’s Call and Arrest  Jeremiah 1:6-10; 26:8-9; 12-15</vt:lpstr>
      <vt:lpstr>    NEXT Sunday School Live Lesson   October 12, 2025  Jeremiah’s Message  Jeremiah 7:1-11, 21-23</vt:lpstr>
      <vt:lpstr>       Sunday School Lesson   October 5, 2025  Jeremiah’s Call and Arrest  Jeremiah 1:6-10; 26:8-9; 12-15</vt:lpstr>
      <vt:lpstr>Questions for Us Today   October 5, 2025  </vt:lpstr>
      <vt:lpstr>  Sunday School Lesson Objective  October 5, 2025</vt:lpstr>
      <vt:lpstr>                             Sunday School Lesson Segments – 1  October 5, 2025  1. Bibliography  2. Points of Information: Jeremiah    </vt:lpstr>
      <vt:lpstr> Sunday School Lesson Segments - 2  October 5, 2025  3. Lesson Context  4. Lesson Text  5. Remember This</vt:lpstr>
      <vt:lpstr>PowerPoint Presentation</vt:lpstr>
      <vt:lpstr>PowerPoint Presentation</vt:lpstr>
      <vt:lpstr>PowerPoint Presentation</vt:lpstr>
      <vt:lpstr>PowerPoint Presentation</vt:lpstr>
      <vt:lpstr>   Points of Information – Jeremiah                                                  Jeremiah is most commonly known as the “Weeping Prophet.” His sorrow came primarily from the disobedience, wicked actions (mainly idolatry) and deaf ears of the people of Judah.  Jeremiah is credited with writing the Book that is named for him as well as the Book of Lamentations.</vt:lpstr>
      <vt:lpstr>   Points of Information – Jeremiah                                                  Jeremiah was called to prophetic ministry by the Lord during the reign of King Josiah. Jeremiah 1:1-19.  When called, Jeremiah claimed that he was too young to speak for the Lord. God told him that He had put His Words in Jeremiah’s mouth. God had already told this prophet that he was anointed and appointed while he was still in his mother’s womb. Jeremiah 1:5-9. </vt:lpstr>
      <vt:lpstr>   Points of Information – Jeremiah                                                  Jeremiah spoke for the Lord – prophesied – during the reigns of the last five Kings of Judah: Josiah, Jehoahaz, Jehoiakim, Jehoiachin and Zedekiah – a prophetic career of over forty years.  Jeremiah suffered much for his ministry: persecution, prosecution, punishing beatings, imprisonment, people not listening to him etc.</vt:lpstr>
      <vt:lpstr>   Points of Information – Jeremiah                                                  Despite his sufferings and the resistance of the people, Jeremiah was compelled to press on with his ministry.  Jeremiah wrote the words which are incorporated into one of the great hymns of all time: Great is Thy Faithfulness. Remember: “Morning by morning, new mercies I see. All I have needed Thy Hand hath provided. Great is Thy Faithfulness, Lord unto me.” Lamentations 3:22-23.</vt:lpstr>
      <vt:lpstr>Jeremiah’s Call and Arrest  Lesson Context </vt:lpstr>
      <vt:lpstr>Jeremiah’s Call and Arrest  Lesson Context </vt:lpstr>
      <vt:lpstr>Jeremiah’s Call and Arrest  Lesson Context </vt:lpstr>
      <vt:lpstr>Jeremiah’s Call and Arrest  Lesson Context </vt:lpstr>
      <vt:lpstr> Jeremiah 1:6 (NIV)</vt:lpstr>
      <vt:lpstr> Jeremiah 1:7</vt:lpstr>
      <vt:lpstr> Jeremiah 1:8</vt:lpstr>
      <vt:lpstr> Jeremiah 1:9</vt:lpstr>
      <vt:lpstr> Jeremiah 1:10</vt:lpstr>
      <vt:lpstr> Jeremiah 26:8</vt:lpstr>
      <vt:lpstr> Jeremiah 26:9</vt:lpstr>
      <vt:lpstr> Jeremiah 26:12</vt:lpstr>
      <vt:lpstr> Jeremiah 26:13</vt:lpstr>
      <vt:lpstr> Jeremiah 26:14</vt:lpstr>
      <vt:lpstr> Jeremiah 26:15</vt:lpstr>
      <vt:lpstr>Remember this: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Salvation for All Who Believe</dc:title>
  <dc:creator>Dr McCants</dc:creator>
  <cp:lastModifiedBy>Ralph Gordon</cp:lastModifiedBy>
  <cp:revision>2012</cp:revision>
  <cp:lastPrinted>2025-10-04T06:01:27Z</cp:lastPrinted>
  <dcterms:created xsi:type="dcterms:W3CDTF">2021-07-31T22:03:57Z</dcterms:created>
  <dcterms:modified xsi:type="dcterms:W3CDTF">2025-10-04T06:21:00Z</dcterms:modified>
</cp:coreProperties>
</file>